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49"/>
  </p:notesMasterIdLst>
  <p:handoutMasterIdLst>
    <p:handoutMasterId r:id="rId50"/>
  </p:handoutMasterIdLst>
  <p:sldIdLst>
    <p:sldId id="484" r:id="rId4"/>
    <p:sldId id="655" r:id="rId5"/>
    <p:sldId id="657" r:id="rId6"/>
    <p:sldId id="659" r:id="rId7"/>
    <p:sldId id="660" r:id="rId8"/>
    <p:sldId id="661" r:id="rId9"/>
    <p:sldId id="662" r:id="rId10"/>
    <p:sldId id="663" r:id="rId11"/>
    <p:sldId id="664" r:id="rId12"/>
    <p:sldId id="665" r:id="rId13"/>
    <p:sldId id="666" r:id="rId14"/>
    <p:sldId id="667" r:id="rId15"/>
    <p:sldId id="668" r:id="rId16"/>
    <p:sldId id="669" r:id="rId17"/>
    <p:sldId id="670" r:id="rId18"/>
    <p:sldId id="671" r:id="rId19"/>
    <p:sldId id="672" r:id="rId20"/>
    <p:sldId id="673" r:id="rId21"/>
    <p:sldId id="674" r:id="rId22"/>
    <p:sldId id="675" r:id="rId23"/>
    <p:sldId id="676" r:id="rId24"/>
    <p:sldId id="677" r:id="rId25"/>
    <p:sldId id="678" r:id="rId26"/>
    <p:sldId id="679" r:id="rId27"/>
    <p:sldId id="680" r:id="rId28"/>
    <p:sldId id="681" r:id="rId29"/>
    <p:sldId id="682" r:id="rId30"/>
    <p:sldId id="683" r:id="rId31"/>
    <p:sldId id="684" r:id="rId32"/>
    <p:sldId id="685" r:id="rId33"/>
    <p:sldId id="686" r:id="rId34"/>
    <p:sldId id="687" r:id="rId35"/>
    <p:sldId id="688" r:id="rId36"/>
    <p:sldId id="689" r:id="rId37"/>
    <p:sldId id="690" r:id="rId38"/>
    <p:sldId id="691" r:id="rId39"/>
    <p:sldId id="692" r:id="rId40"/>
    <p:sldId id="693" r:id="rId41"/>
    <p:sldId id="694" r:id="rId42"/>
    <p:sldId id="695" r:id="rId43"/>
    <p:sldId id="696" r:id="rId44"/>
    <p:sldId id="699" r:id="rId45"/>
    <p:sldId id="698" r:id="rId46"/>
    <p:sldId id="697" r:id="rId47"/>
    <p:sldId id="701" r:id="rId48"/>
  </p:sldIdLst>
  <p:sldSz cx="9144000" cy="6858000" type="screen4x3"/>
  <p:notesSz cx="6858000" cy="9144000"/>
  <p:custDataLst>
    <p:tags r:id="rId55"/>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78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湫晗 苗" initials="湫苗"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AE"/>
    <a:srgbClr val="A1D9FA"/>
    <a:srgbClr val="008ABD"/>
    <a:srgbClr val="0A9DCD"/>
    <a:srgbClr val="0C4296"/>
    <a:srgbClr val="F3F5F2"/>
    <a:srgbClr val="0085B8"/>
    <a:srgbClr val="0000FF"/>
    <a:srgbClr val="FFF887"/>
    <a:srgbClr val="FFF3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298" autoAdjust="0"/>
    <p:restoredTop sz="96846" autoAdjust="0"/>
  </p:normalViewPr>
  <p:slideViewPr>
    <p:cSldViewPr snapToGrid="0" snapToObjects="1" showGuides="1">
      <p:cViewPr varScale="1">
        <p:scale>
          <a:sx n="31" d="100"/>
          <a:sy n="31" d="100"/>
        </p:scale>
        <p:origin x="-414" y="-96"/>
      </p:cViewPr>
      <p:guideLst>
        <p:guide orient="horz" pos="2160"/>
        <p:guide pos="278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5" Type="http://schemas.openxmlformats.org/officeDocument/2006/relationships/tags" Target="tags/tag318.xml"/><Relationship Id="rId54" Type="http://schemas.openxmlformats.org/officeDocument/2006/relationships/commentAuthors" Target="commentAuthors.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handoutMaster" Target="handoutMasters/handoutMaster1.xml"/><Relationship Id="rId5" Type="http://schemas.openxmlformats.org/officeDocument/2006/relationships/slide" Target="slides/slide2.xml"/><Relationship Id="rId49" Type="http://schemas.openxmlformats.org/officeDocument/2006/relationships/notesMaster" Target="notesMasters/notesMaster1.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5" Type="http://schemas.openxmlformats.org/officeDocument/2006/relationships/image" Target="../media/image9.wmf"/><Relationship Id="rId4" Type="http://schemas.openxmlformats.org/officeDocument/2006/relationships/image" Target="../media/image8.wmf"/><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4" Type="http://schemas.openxmlformats.org/officeDocument/2006/relationships/image" Target="../media/image20.wmf"/><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7" Type="http://schemas.openxmlformats.org/officeDocument/2006/relationships/image" Target="../media/image32.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4" Type="http://schemas.openxmlformats.org/officeDocument/2006/relationships/image" Target="../media/image36.wmf"/><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image" Target="../media/image16.png"/><Relationship Id="rId2" Type="http://schemas.openxmlformats.org/officeDocument/2006/relationships/tags" Target="../tags/tag166.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image" Target="../media/image16.png"/><Relationship Id="rId2" Type="http://schemas.openxmlformats.org/officeDocument/2006/relationships/tags" Target="../tags/tag170.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9" Type="http://schemas.openxmlformats.org/officeDocument/2006/relationships/oleObject" Target="../embeddings/oleObject13.bin"/><Relationship Id="rId8" Type="http://schemas.openxmlformats.org/officeDocument/2006/relationships/tags" Target="../tags/tag176.xml"/><Relationship Id="rId7" Type="http://schemas.openxmlformats.org/officeDocument/2006/relationships/image" Target="../media/image18.wmf"/><Relationship Id="rId6" Type="http://schemas.openxmlformats.org/officeDocument/2006/relationships/oleObject" Target="../embeddings/oleObject12.bin"/><Relationship Id="rId5" Type="http://schemas.openxmlformats.org/officeDocument/2006/relationships/image" Target="../media/image17.wmf"/><Relationship Id="rId4" Type="http://schemas.openxmlformats.org/officeDocument/2006/relationships/oleObject" Target="../embeddings/oleObject11.bin"/><Relationship Id="rId3" Type="http://schemas.openxmlformats.org/officeDocument/2006/relationships/tags" Target="../tags/tag175.xml"/><Relationship Id="rId2" Type="http://schemas.openxmlformats.org/officeDocument/2006/relationships/tags" Target="../tags/tag174.xml"/><Relationship Id="rId17" Type="http://schemas.openxmlformats.org/officeDocument/2006/relationships/vmlDrawing" Target="../drawings/vmlDrawing5.vml"/><Relationship Id="rId16" Type="http://schemas.openxmlformats.org/officeDocument/2006/relationships/slideLayout" Target="../slideLayouts/slideLayout18.xml"/><Relationship Id="rId15" Type="http://schemas.openxmlformats.org/officeDocument/2006/relationships/tags" Target="../tags/tag179.xml"/><Relationship Id="rId14" Type="http://schemas.openxmlformats.org/officeDocument/2006/relationships/tags" Target="../tags/tag178.xml"/><Relationship Id="rId13" Type="http://schemas.openxmlformats.org/officeDocument/2006/relationships/image" Target="../media/image20.wmf"/><Relationship Id="rId12" Type="http://schemas.openxmlformats.org/officeDocument/2006/relationships/oleObject" Target="../embeddings/oleObject14.bin"/><Relationship Id="rId11" Type="http://schemas.openxmlformats.org/officeDocument/2006/relationships/tags" Target="../tags/tag177.xml"/><Relationship Id="rId10" Type="http://schemas.openxmlformats.org/officeDocument/2006/relationships/image" Target="../media/image19.wmf"/><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84.xml"/><Relationship Id="rId6" Type="http://schemas.openxmlformats.org/officeDocument/2006/relationships/image" Target="../media/image21.png"/><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89.xml"/><Relationship Id="rId6" Type="http://schemas.openxmlformats.org/officeDocument/2006/relationships/image" Target="../media/image21.png"/><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9" Type="http://schemas.openxmlformats.org/officeDocument/2006/relationships/oleObject" Target="../embeddings/oleObject17.bin"/><Relationship Id="rId8" Type="http://schemas.openxmlformats.org/officeDocument/2006/relationships/tags" Target="../tags/tag192.xml"/><Relationship Id="rId7" Type="http://schemas.openxmlformats.org/officeDocument/2006/relationships/image" Target="../media/image23.wmf"/><Relationship Id="rId6" Type="http://schemas.openxmlformats.org/officeDocument/2006/relationships/oleObject" Target="../embeddings/oleObject16.bin"/><Relationship Id="rId5" Type="http://schemas.openxmlformats.org/officeDocument/2006/relationships/image" Target="../media/image22.wmf"/><Relationship Id="rId4" Type="http://schemas.openxmlformats.org/officeDocument/2006/relationships/oleObject" Target="../embeddings/oleObject15.bin"/><Relationship Id="rId3" Type="http://schemas.openxmlformats.org/officeDocument/2006/relationships/tags" Target="../tags/tag191.xml"/><Relationship Id="rId2" Type="http://schemas.openxmlformats.org/officeDocument/2006/relationships/tags" Target="../tags/tag190.xml"/><Relationship Id="rId14" Type="http://schemas.openxmlformats.org/officeDocument/2006/relationships/vmlDrawing" Target="../drawings/vmlDrawing6.vml"/><Relationship Id="rId13" Type="http://schemas.openxmlformats.org/officeDocument/2006/relationships/slideLayout" Target="../slideLayouts/slideLayout18.xml"/><Relationship Id="rId12" Type="http://schemas.openxmlformats.org/officeDocument/2006/relationships/tags" Target="../tags/tag194.xml"/><Relationship Id="rId11" Type="http://schemas.openxmlformats.org/officeDocument/2006/relationships/tags" Target="../tags/tag193.xml"/><Relationship Id="rId10" Type="http://schemas.openxmlformats.org/officeDocument/2006/relationships/image" Target="../media/image24.wmf"/><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98.xml"/><Relationship Id="rId5" Type="http://schemas.openxmlformats.org/officeDocument/2006/relationships/image" Target="../media/image25.png"/><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9" Type="http://schemas.openxmlformats.org/officeDocument/2006/relationships/oleObject" Target="../embeddings/oleObject21.bin"/><Relationship Id="rId8" Type="http://schemas.openxmlformats.org/officeDocument/2006/relationships/image" Target="../media/image28.wmf"/><Relationship Id="rId7" Type="http://schemas.openxmlformats.org/officeDocument/2006/relationships/oleObject" Target="../embeddings/oleObject20.bin"/><Relationship Id="rId6" Type="http://schemas.openxmlformats.org/officeDocument/2006/relationships/image" Target="../media/image27.wmf"/><Relationship Id="rId5" Type="http://schemas.openxmlformats.org/officeDocument/2006/relationships/oleObject" Target="../embeddings/oleObject19.bin"/><Relationship Id="rId4" Type="http://schemas.openxmlformats.org/officeDocument/2006/relationships/image" Target="../media/image26.wmf"/><Relationship Id="rId3" Type="http://schemas.openxmlformats.org/officeDocument/2006/relationships/oleObject" Target="../embeddings/oleObject18.bin"/><Relationship Id="rId2" Type="http://schemas.openxmlformats.org/officeDocument/2006/relationships/tags" Target="../tags/tag199.xml"/><Relationship Id="rId19" Type="http://schemas.openxmlformats.org/officeDocument/2006/relationships/vmlDrawing" Target="../drawings/vmlDrawing7.vml"/><Relationship Id="rId18" Type="http://schemas.openxmlformats.org/officeDocument/2006/relationships/slideLayout" Target="../slideLayouts/slideLayout18.xml"/><Relationship Id="rId17" Type="http://schemas.openxmlformats.org/officeDocument/2006/relationships/tags" Target="../tags/tag200.xml"/><Relationship Id="rId16" Type="http://schemas.openxmlformats.org/officeDocument/2006/relationships/image" Target="../media/image32.wmf"/><Relationship Id="rId15" Type="http://schemas.openxmlformats.org/officeDocument/2006/relationships/oleObject" Target="../embeddings/oleObject24.bin"/><Relationship Id="rId14" Type="http://schemas.openxmlformats.org/officeDocument/2006/relationships/image" Target="../media/image31.wmf"/><Relationship Id="rId13" Type="http://schemas.openxmlformats.org/officeDocument/2006/relationships/oleObject" Target="../embeddings/oleObject23.bin"/><Relationship Id="rId12" Type="http://schemas.openxmlformats.org/officeDocument/2006/relationships/image" Target="../media/image30.wmf"/><Relationship Id="rId11" Type="http://schemas.openxmlformats.org/officeDocument/2006/relationships/oleObject" Target="../embeddings/oleObject22.bin"/><Relationship Id="rId10" Type="http://schemas.openxmlformats.org/officeDocument/2006/relationships/image" Target="../media/image29.wmf"/><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9" Type="http://schemas.openxmlformats.org/officeDocument/2006/relationships/tags" Target="../tags/tag204.xml"/><Relationship Id="rId8" Type="http://schemas.openxmlformats.org/officeDocument/2006/relationships/image" Target="../media/image34.wmf"/><Relationship Id="rId7" Type="http://schemas.openxmlformats.org/officeDocument/2006/relationships/oleObject" Target="../embeddings/oleObject26.bin"/><Relationship Id="rId6" Type="http://schemas.openxmlformats.org/officeDocument/2006/relationships/tags" Target="../tags/tag203.xml"/><Relationship Id="rId5" Type="http://schemas.openxmlformats.org/officeDocument/2006/relationships/tags" Target="../tags/tag202.xml"/><Relationship Id="rId4" Type="http://schemas.openxmlformats.org/officeDocument/2006/relationships/image" Target="../media/image33.wmf"/><Relationship Id="rId3" Type="http://schemas.openxmlformats.org/officeDocument/2006/relationships/oleObject" Target="../embeddings/oleObject25.bin"/><Relationship Id="rId2" Type="http://schemas.openxmlformats.org/officeDocument/2006/relationships/tags" Target="../tags/tag201.xml"/><Relationship Id="rId18" Type="http://schemas.openxmlformats.org/officeDocument/2006/relationships/vmlDrawing" Target="../drawings/vmlDrawing8.vml"/><Relationship Id="rId17" Type="http://schemas.openxmlformats.org/officeDocument/2006/relationships/slideLayout" Target="../slideLayouts/slideLayout18.xml"/><Relationship Id="rId16" Type="http://schemas.openxmlformats.org/officeDocument/2006/relationships/tags" Target="../tags/tag207.xml"/><Relationship Id="rId15" Type="http://schemas.openxmlformats.org/officeDocument/2006/relationships/tags" Target="../tags/tag206.xml"/><Relationship Id="rId14" Type="http://schemas.openxmlformats.org/officeDocument/2006/relationships/image" Target="../media/image36.wmf"/><Relationship Id="rId13" Type="http://schemas.openxmlformats.org/officeDocument/2006/relationships/oleObject" Target="../embeddings/oleObject28.bin"/><Relationship Id="rId12" Type="http://schemas.openxmlformats.org/officeDocument/2006/relationships/tags" Target="../tags/tag205.xml"/><Relationship Id="rId11" Type="http://schemas.openxmlformats.org/officeDocument/2006/relationships/image" Target="../media/image35.wmf"/><Relationship Id="rId10" Type="http://schemas.openxmlformats.org/officeDocument/2006/relationships/oleObject" Target="../embeddings/oleObject27.bin"/><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10.xml"/><Relationship Id="rId7" Type="http://schemas.openxmlformats.org/officeDocument/2006/relationships/tags" Target="../tags/tag209.xml"/><Relationship Id="rId6" Type="http://schemas.openxmlformats.org/officeDocument/2006/relationships/image" Target="../media/image38.wmf"/><Relationship Id="rId5" Type="http://schemas.openxmlformats.org/officeDocument/2006/relationships/oleObject" Target="../embeddings/oleObject30.bin"/><Relationship Id="rId4" Type="http://schemas.openxmlformats.org/officeDocument/2006/relationships/image" Target="../media/image37.wmf"/><Relationship Id="rId3" Type="http://schemas.openxmlformats.org/officeDocument/2006/relationships/oleObject" Target="../embeddings/oleObject29.bin"/><Relationship Id="rId2" Type="http://schemas.openxmlformats.org/officeDocument/2006/relationships/tags" Target="../tags/tag208.xml"/><Relationship Id="rId10" Type="http://schemas.openxmlformats.org/officeDocument/2006/relationships/vmlDrawing" Target="../drawings/vmlDrawing9.v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9" Type="http://schemas.openxmlformats.org/officeDocument/2006/relationships/tags" Target="../tags/tag214.xml"/><Relationship Id="rId8" Type="http://schemas.openxmlformats.org/officeDocument/2006/relationships/image" Target="../media/image40.wmf"/><Relationship Id="rId7" Type="http://schemas.openxmlformats.org/officeDocument/2006/relationships/oleObject" Target="../embeddings/oleObject32.bin"/><Relationship Id="rId6" Type="http://schemas.openxmlformats.org/officeDocument/2006/relationships/tags" Target="../tags/tag213.xml"/><Relationship Id="rId5" Type="http://schemas.openxmlformats.org/officeDocument/2006/relationships/image" Target="../media/image39.wmf"/><Relationship Id="rId4" Type="http://schemas.openxmlformats.org/officeDocument/2006/relationships/oleObject" Target="../embeddings/oleObject31.bin"/><Relationship Id="rId3" Type="http://schemas.openxmlformats.org/officeDocument/2006/relationships/tags" Target="../tags/tag212.xml"/><Relationship Id="rId2" Type="http://schemas.openxmlformats.org/officeDocument/2006/relationships/tags" Target="../tags/tag211.xml"/><Relationship Id="rId14" Type="http://schemas.openxmlformats.org/officeDocument/2006/relationships/vmlDrawing" Target="../drawings/vmlDrawing10.vml"/><Relationship Id="rId13" Type="http://schemas.openxmlformats.org/officeDocument/2006/relationships/slideLayout" Target="../slideLayouts/slideLayout18.xml"/><Relationship Id="rId12" Type="http://schemas.openxmlformats.org/officeDocument/2006/relationships/tags" Target="../tags/tag215.xml"/><Relationship Id="rId11" Type="http://schemas.openxmlformats.org/officeDocument/2006/relationships/image" Target="../media/image41.wmf"/><Relationship Id="rId10" Type="http://schemas.openxmlformats.org/officeDocument/2006/relationships/oleObject" Target="../embeddings/oleObject33.bin"/><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20.xml"/><Relationship Id="rId6" Type="http://schemas.openxmlformats.org/officeDocument/2006/relationships/image" Target="../media/image42.png"/><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24.xml"/><Relationship Id="rId5" Type="http://schemas.openxmlformats.org/officeDocument/2006/relationships/image" Target="../media/image43.png"/><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image" Target="../media/image4.jpeg"/></Relationships>
</file>

<file path=ppt/slides/_rels/slide24.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28.xml"/><Relationship Id="rId5" Type="http://schemas.openxmlformats.org/officeDocument/2006/relationships/image" Target="../media/image44.png"/><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image" Target="../media/image4.jpeg"/></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32.xml"/><Relationship Id="rId5" Type="http://schemas.openxmlformats.org/officeDocument/2006/relationships/image" Target="../media/image45.png"/><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image" Target="../media/image4.jpeg"/></Relationships>
</file>

<file path=ppt/slides/_rels/slide26.xml.rels><?xml version="1.0" encoding="UTF-8" standalone="yes"?>
<Relationships xmlns="http://schemas.openxmlformats.org/package/2006/relationships"><Relationship Id="rId8" Type="http://schemas.openxmlformats.org/officeDocument/2006/relationships/vmlDrawing" Target="../drawings/vmlDrawing11.vml"/><Relationship Id="rId7" Type="http://schemas.openxmlformats.org/officeDocument/2006/relationships/slideLayout" Target="../slideLayouts/slideLayout18.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image" Target="../media/image46.wmf"/><Relationship Id="rId3" Type="http://schemas.openxmlformats.org/officeDocument/2006/relationships/oleObject" Target="../embeddings/oleObject34.bin"/><Relationship Id="rId2" Type="http://schemas.openxmlformats.org/officeDocument/2006/relationships/tags" Target="../tags/tag233.xml"/><Relationship Id="rId1" Type="http://schemas.openxmlformats.org/officeDocument/2006/relationships/image" Target="../media/image4.jpe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238.xml"/><Relationship Id="rId3" Type="http://schemas.openxmlformats.org/officeDocument/2006/relationships/tags" Target="../tags/tag237.xml"/><Relationship Id="rId2" Type="http://schemas.openxmlformats.org/officeDocument/2006/relationships/tags" Target="../tags/tag236.xml"/><Relationship Id="rId1" Type="http://schemas.openxmlformats.org/officeDocument/2006/relationships/image" Target="../media/image4.jpeg"/></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44.xml"/><Relationship Id="rId7" Type="http://schemas.openxmlformats.org/officeDocument/2006/relationships/tags" Target="../tags/tag243.xml"/><Relationship Id="rId6" Type="http://schemas.openxmlformats.org/officeDocument/2006/relationships/tags" Target="../tags/tag242.xml"/><Relationship Id="rId5" Type="http://schemas.openxmlformats.org/officeDocument/2006/relationships/image" Target="../media/image47.png"/><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image" Target="../media/image4.jpeg"/></Relationships>
</file>

<file path=ppt/slides/_rels/slide29.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image" Target="../media/image49.png"/><Relationship Id="rId5" Type="http://schemas.openxmlformats.org/officeDocument/2006/relationships/tags" Target="../tags/tag247.xml"/><Relationship Id="rId4" Type="http://schemas.openxmlformats.org/officeDocument/2006/relationships/image" Target="../media/image48.png"/><Relationship Id="rId3" Type="http://schemas.openxmlformats.org/officeDocument/2006/relationships/tags" Target="../tags/tag246.xml"/><Relationship Id="rId2" Type="http://schemas.openxmlformats.org/officeDocument/2006/relationships/tags" Target="../tags/tag245.xml"/><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55.xml"/><Relationship Id="rId7" Type="http://schemas.openxmlformats.org/officeDocument/2006/relationships/tags" Target="../tags/tag254.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image" Target="../media/image51.png"/><Relationship Id="rId3" Type="http://schemas.openxmlformats.org/officeDocument/2006/relationships/image" Target="../media/image50.png"/><Relationship Id="rId2" Type="http://schemas.openxmlformats.org/officeDocument/2006/relationships/tags" Target="../tags/tag251.xml"/><Relationship Id="rId1" Type="http://schemas.openxmlformats.org/officeDocument/2006/relationships/image" Target="../media/image4.jpeg"/></Relationships>
</file>

<file path=ppt/slides/_rels/slide31.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 Id="rId3" Type="http://schemas.openxmlformats.org/officeDocument/2006/relationships/tags" Target="../tags/tag257.xml"/><Relationship Id="rId2" Type="http://schemas.openxmlformats.org/officeDocument/2006/relationships/tags" Target="../tags/tag256.xml"/><Relationship Id="rId1" Type="http://schemas.openxmlformats.org/officeDocument/2006/relationships/image" Target="../media/image4.jpeg"/></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tags" Target="../tags/tag264.xml"/><Relationship Id="rId5" Type="http://schemas.openxmlformats.org/officeDocument/2006/relationships/image" Target="../media/image52.png"/><Relationship Id="rId4" Type="http://schemas.openxmlformats.org/officeDocument/2006/relationships/tags" Target="../tags/tag263.xml"/><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image" Target="../media/image4.jpeg"/></Relationships>
</file>

<file path=ppt/slides/_rels/slide33.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image" Target="../media/image53.png"/><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image" Target="../media/image4.jpeg"/></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image" Target="../media/image54.png"/><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image" Target="../media/image4.jpeg"/></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image" Target="../media/image55.png"/><Relationship Id="rId3" Type="http://schemas.openxmlformats.org/officeDocument/2006/relationships/tags" Target="../tags/tag277.xml"/><Relationship Id="rId2" Type="http://schemas.openxmlformats.org/officeDocument/2006/relationships/tags" Target="../tags/tag276.xml"/><Relationship Id="rId1" Type="http://schemas.openxmlformats.org/officeDocument/2006/relationships/image" Target="../media/image4.jpeg"/></Relationships>
</file>

<file path=ppt/slides/_rels/slide36.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56.png"/><Relationship Id="rId2" Type="http://schemas.openxmlformats.org/officeDocument/2006/relationships/tags" Target="../tags/tag281.xml"/><Relationship Id="rId1" Type="http://schemas.openxmlformats.org/officeDocument/2006/relationships/image" Target="../media/image4.jpeg"/></Relationships>
</file>

<file path=ppt/slides/_rels/slide3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288.xml"/><Relationship Id="rId4" Type="http://schemas.openxmlformats.org/officeDocument/2006/relationships/tags" Target="../tags/tag287.xml"/><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image" Target="../media/image4.jpeg"/></Relationships>
</file>

<file path=ppt/slides/_rels/slide38.xml.rels><?xml version="1.0" encoding="UTF-8" standalone="yes"?>
<Relationships xmlns="http://schemas.openxmlformats.org/package/2006/relationships"><Relationship Id="rId9" Type="http://schemas.openxmlformats.org/officeDocument/2006/relationships/tags" Target="../tags/tag294.xml"/><Relationship Id="rId8" Type="http://schemas.openxmlformats.org/officeDocument/2006/relationships/tags" Target="../tags/tag293.xml"/><Relationship Id="rId7" Type="http://schemas.openxmlformats.org/officeDocument/2006/relationships/tags" Target="../tags/tag292.xml"/><Relationship Id="rId6" Type="http://schemas.openxmlformats.org/officeDocument/2006/relationships/image" Target="../media/image58.png"/><Relationship Id="rId5" Type="http://schemas.openxmlformats.org/officeDocument/2006/relationships/tags" Target="../tags/tag291.xml"/><Relationship Id="rId4" Type="http://schemas.openxmlformats.org/officeDocument/2006/relationships/image" Target="../media/image57.png"/><Relationship Id="rId3" Type="http://schemas.openxmlformats.org/officeDocument/2006/relationships/tags" Target="../tags/tag290.xml"/><Relationship Id="rId2" Type="http://schemas.openxmlformats.org/officeDocument/2006/relationships/tags" Target="../tags/tag289.xml"/><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39.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 Id="rId3" Type="http://schemas.openxmlformats.org/officeDocument/2006/relationships/image" Target="../media/image59.png"/><Relationship Id="rId2" Type="http://schemas.openxmlformats.org/officeDocument/2006/relationships/tags" Target="../tags/tag295.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image" Target="../media/image61.png"/><Relationship Id="rId4" Type="http://schemas.openxmlformats.org/officeDocument/2006/relationships/tags" Target="../tags/tag300.xml"/><Relationship Id="rId3" Type="http://schemas.openxmlformats.org/officeDocument/2006/relationships/image" Target="../media/image60.png"/><Relationship Id="rId2" Type="http://schemas.openxmlformats.org/officeDocument/2006/relationships/tags" Target="../tags/tag299.xml"/><Relationship Id="rId1" Type="http://schemas.openxmlformats.org/officeDocument/2006/relationships/image" Target="../media/image4.jpeg"/></Relationships>
</file>

<file path=ppt/slides/_rels/slide41.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image" Target="../media/image63.png"/><Relationship Id="rId5" Type="http://schemas.openxmlformats.org/officeDocument/2006/relationships/tags" Target="../tags/tag306.xml"/><Relationship Id="rId4" Type="http://schemas.openxmlformats.org/officeDocument/2006/relationships/image" Target="../media/image62.png"/><Relationship Id="rId3" Type="http://schemas.openxmlformats.org/officeDocument/2006/relationships/tags" Target="../tags/tag305.xml"/><Relationship Id="rId2" Type="http://schemas.openxmlformats.org/officeDocument/2006/relationships/tags" Target="../tags/tag304.xml"/><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312.xml"/><Relationship Id="rId3" Type="http://schemas.openxmlformats.org/officeDocument/2006/relationships/tags" Target="../tags/tag311.xml"/><Relationship Id="rId2" Type="http://schemas.openxmlformats.org/officeDocument/2006/relationships/tags" Target="../tags/tag310.xml"/><Relationship Id="rId1" Type="http://schemas.openxmlformats.org/officeDocument/2006/relationships/image" Target="../media/image4.jpe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314.xml"/><Relationship Id="rId2" Type="http://schemas.openxmlformats.org/officeDocument/2006/relationships/tags" Target="../tags/tag313.xml"/><Relationship Id="rId1" Type="http://schemas.openxmlformats.org/officeDocument/2006/relationships/image" Target="../media/image4.jpe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315.xml"/><Relationship Id="rId2" Type="http://schemas.openxmlformats.org/officeDocument/2006/relationships/image" Target="../media/image64.png"/><Relationship Id="rId1" Type="http://schemas.openxmlformats.org/officeDocument/2006/relationships/image" Target="../media/image4.jpe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317.xml"/><Relationship Id="rId1" Type="http://schemas.openxmlformats.org/officeDocument/2006/relationships/tags" Target="../tags/tag316.xml"/></Relationships>
</file>

<file path=ppt/slides/_rels/slide5.xml.rels><?xml version="1.0" encoding="UTF-8" standalone="yes"?>
<Relationships xmlns="http://schemas.openxmlformats.org/package/2006/relationships"><Relationship Id="rId9" Type="http://schemas.openxmlformats.org/officeDocument/2006/relationships/oleObject" Target="../embeddings/oleObject2.bin"/><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9" Type="http://schemas.openxmlformats.org/officeDocument/2006/relationships/vmlDrawing" Target="../drawings/vmlDrawing1.vml"/><Relationship Id="rId18" Type="http://schemas.openxmlformats.org/officeDocument/2006/relationships/slideLayout" Target="../slideLayouts/slideLayout18.xml"/><Relationship Id="rId17" Type="http://schemas.openxmlformats.org/officeDocument/2006/relationships/tags" Target="../tags/tag144.xml"/><Relationship Id="rId16" Type="http://schemas.openxmlformats.org/officeDocument/2006/relationships/image" Target="../media/image9.wmf"/><Relationship Id="rId15" Type="http://schemas.openxmlformats.org/officeDocument/2006/relationships/oleObject" Target="../embeddings/oleObject5.bin"/><Relationship Id="rId14" Type="http://schemas.openxmlformats.org/officeDocument/2006/relationships/image" Target="../media/image8.wmf"/><Relationship Id="rId13" Type="http://schemas.openxmlformats.org/officeDocument/2006/relationships/oleObject" Target="../embeddings/oleObject4.bin"/><Relationship Id="rId12" Type="http://schemas.openxmlformats.org/officeDocument/2006/relationships/image" Target="../media/image7.wmf"/><Relationship Id="rId11" Type="http://schemas.openxmlformats.org/officeDocument/2006/relationships/oleObject" Target="../embeddings/oleObject3.bin"/><Relationship Id="rId10" Type="http://schemas.openxmlformats.org/officeDocument/2006/relationships/image" Target="../media/image6.wmf"/><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image" Target="../media/image11.wmf"/><Relationship Id="rId7" Type="http://schemas.openxmlformats.org/officeDocument/2006/relationships/oleObject" Target="../embeddings/oleObject6.bin"/><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image" Target="../media/image10.png"/><Relationship Id="rId2" Type="http://schemas.openxmlformats.org/officeDocument/2006/relationships/tags" Target="../tags/tag148.xml"/><Relationship Id="rId12" Type="http://schemas.openxmlformats.org/officeDocument/2006/relationships/vmlDrawing" Target="../drawings/vmlDrawing2.vml"/><Relationship Id="rId11" Type="http://schemas.openxmlformats.org/officeDocument/2006/relationships/slideLayout" Target="../slideLayouts/slideLayout18.xml"/><Relationship Id="rId10" Type="http://schemas.openxmlformats.org/officeDocument/2006/relationships/tags" Target="../tags/tag15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8" Type="http://schemas.openxmlformats.org/officeDocument/2006/relationships/vmlDrawing" Target="../drawings/vmlDrawing3.vml"/><Relationship Id="rId7" Type="http://schemas.openxmlformats.org/officeDocument/2006/relationships/slideLayout" Target="../slideLayouts/slideLayout18.xml"/><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image" Target="../media/image11.wmf"/><Relationship Id="rId3" Type="http://schemas.openxmlformats.org/officeDocument/2006/relationships/oleObject" Target="../embeddings/oleObject7.bin"/><Relationship Id="rId2" Type="http://schemas.openxmlformats.org/officeDocument/2006/relationships/tags" Target="../tags/tag154.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9" Type="http://schemas.openxmlformats.org/officeDocument/2006/relationships/oleObject" Target="../embeddings/oleObject10.bin"/><Relationship Id="rId8" Type="http://schemas.openxmlformats.org/officeDocument/2006/relationships/tags" Target="../tags/tag159.xml"/><Relationship Id="rId7" Type="http://schemas.openxmlformats.org/officeDocument/2006/relationships/image" Target="../media/image13.wmf"/><Relationship Id="rId6" Type="http://schemas.openxmlformats.org/officeDocument/2006/relationships/oleObject" Target="../embeddings/oleObject9.bin"/><Relationship Id="rId5" Type="http://schemas.openxmlformats.org/officeDocument/2006/relationships/tags" Target="../tags/tag158.xml"/><Relationship Id="rId4" Type="http://schemas.openxmlformats.org/officeDocument/2006/relationships/image" Target="../media/image12.wmf"/><Relationship Id="rId3" Type="http://schemas.openxmlformats.org/officeDocument/2006/relationships/oleObject" Target="../embeddings/oleObject8.bin"/><Relationship Id="rId2" Type="http://schemas.openxmlformats.org/officeDocument/2006/relationships/tags" Target="../tags/tag157.xml"/><Relationship Id="rId16" Type="http://schemas.openxmlformats.org/officeDocument/2006/relationships/vmlDrawing" Target="../drawings/vmlDrawing4.vml"/><Relationship Id="rId15" Type="http://schemas.openxmlformats.org/officeDocument/2006/relationships/slideLayout" Target="../slideLayouts/slideLayout18.xml"/><Relationship Id="rId14" Type="http://schemas.openxmlformats.org/officeDocument/2006/relationships/tags" Target="../tags/tag162.xml"/><Relationship Id="rId13" Type="http://schemas.openxmlformats.org/officeDocument/2006/relationships/image" Target="../media/image15.png"/><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image" Target="../media/image14.wmf"/><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41505" y="6278913"/>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模块九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直流电源供电电路的分析与测试</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1356360" y="3577590"/>
            <a:ext cx="7040880"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a:t>
            </a:r>
            <a:r>
              <a:rPr lang="en-US" altLang="zh-CN" sz="2400" b="1" dirty="0">
                <a:solidFill>
                  <a:schemeClr val="bg1"/>
                </a:solidFill>
                <a:latin typeface="微软雅黑" panose="020B0503020204020204" pitchFamily="34" charset="-122"/>
                <a:ea typeface="微软雅黑" panose="020B0503020204020204" pitchFamily="34" charset="-122"/>
                <a:sym typeface="+mn-ea"/>
              </a:rPr>
              <a:t>5  </a:t>
            </a:r>
            <a:r>
              <a:rPr lang="zh-CN" altLang="en-US" sz="2400" b="1" dirty="0">
                <a:solidFill>
                  <a:schemeClr val="bg1"/>
                </a:solidFill>
                <a:latin typeface="微软雅黑" panose="020B0503020204020204" pitchFamily="34" charset="-122"/>
                <a:ea typeface="微软雅黑" panose="020B0503020204020204" pitchFamily="34" charset="-122"/>
                <a:sym typeface="+mn-ea"/>
              </a:rPr>
              <a:t>三相异步电动机的起动、</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制动与调速</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22"/>
          <p:cNvSpPr>
            <a:spLocks noChangeArrowheads="1"/>
          </p:cNvSpPr>
          <p:nvPr>
            <p:custDataLst>
              <p:tags r:id="rId2"/>
            </p:custDataLst>
          </p:nvPr>
        </p:nvSpPr>
        <p:spPr bwMode="auto">
          <a:xfrm>
            <a:off x="863600" y="1753025"/>
            <a:ext cx="7306987" cy="3969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采用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串电阻限制起动电流时，起动转矩减少的程度要比起动电流来得严重。因此</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这种方法只能用于轻载或空载起动的场所。由于在电阻上要消耗电能，且电动机功率越大，启动电阻上的损耗也愈大，很不经济。因此，对于大功率和中等功率的鼠笼式异步电动机常采用定子串电抗器降压起动，以减少起动时的能量损耗。串联电抗起动的接线原理图如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二、</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所示，起动时的操作步骤与串联电阻起动相同。</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降压起动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22"/>
          <p:cNvSpPr>
            <a:spLocks noChangeArrowheads="1"/>
          </p:cNvSpPr>
          <p:nvPr>
            <p:custDataLst>
              <p:tags r:id="rId2"/>
            </p:custDataLst>
          </p:nvPr>
        </p:nvSpPr>
        <p:spPr bwMode="auto">
          <a:xfrm>
            <a:off x="425450" y="2031791"/>
            <a:ext cx="4663385" cy="224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自耦变压器</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起动补偿器</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降压起动</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）接线图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自耦变压器降压起动原理如图所示。</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7"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7861" y="1600200"/>
            <a:ext cx="3213514" cy="380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0"/>
          <p:cNvSpPr>
            <a:spLocks noChangeArrowheads="1"/>
          </p:cNvSpPr>
          <p:nvPr>
            <p:custDataLst>
              <p:tags r:id="rId4"/>
            </p:custDataLst>
          </p:nvPr>
        </p:nvSpPr>
        <p:spPr bwMode="auto">
          <a:xfrm>
            <a:off x="5121999" y="5441176"/>
            <a:ext cx="330009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000" dirty="0">
                <a:solidFill>
                  <a:schemeClr val="tx1"/>
                </a:solidFill>
                <a:latin typeface="黑体" panose="02010609060101010101" pitchFamily="49" charset="-122"/>
                <a:ea typeface="黑体" panose="02010609060101010101" pitchFamily="49" charset="-122"/>
                <a:cs typeface="黑体" panose="02010609060101010101" pitchFamily="49" charset="-122"/>
              </a:rPr>
              <a:t> 自耦变压器降压启动原理图</a:t>
            </a:r>
            <a:endParaRPr lang="zh-CN" altLang="en-US" sz="20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降压起动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22"/>
          <p:cNvSpPr>
            <a:spLocks noChangeArrowheads="1"/>
          </p:cNvSpPr>
          <p:nvPr>
            <p:custDataLst>
              <p:tags r:id="rId2"/>
            </p:custDataLst>
          </p:nvPr>
        </p:nvSpPr>
        <p:spPr bwMode="auto">
          <a:xfrm>
            <a:off x="458614" y="1164680"/>
            <a:ext cx="4663385" cy="569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自耦变压器</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起动补偿器</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降压起动</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）操作步骤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首先闭合</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2KM</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3KM</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。当转速升高到一定数值时断开</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3KM</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，电动机按照串联电抗方式继续加速。</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最后闭合</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1KM</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，电动机加上全电压，在固有特性上继续加速直到稳定状态，起动过程结束。然后断开</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2KM</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。将自耦变压器从电网上切除。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7"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7861" y="1600200"/>
            <a:ext cx="3213514" cy="380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0"/>
          <p:cNvSpPr>
            <a:spLocks noChangeArrowheads="1"/>
          </p:cNvSpPr>
          <p:nvPr>
            <p:custDataLst>
              <p:tags r:id="rId4"/>
            </p:custDataLst>
          </p:nvPr>
        </p:nvSpPr>
        <p:spPr bwMode="auto">
          <a:xfrm>
            <a:off x="5121999" y="5441176"/>
            <a:ext cx="330009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tx1"/>
                </a:solidFill>
                <a:latin typeface="黑体" panose="02010609060101010101" pitchFamily="49" charset="-122"/>
                <a:ea typeface="黑体" panose="02010609060101010101" pitchFamily="49" charset="-122"/>
                <a:cs typeface="黑体" panose="02010609060101010101" pitchFamily="49" charset="-122"/>
              </a:rPr>
              <a:t>自耦变压器降压起动原理图</a:t>
            </a:r>
            <a:endParaRPr lang="zh-CN" altLang="en-US" sz="20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降压起动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48591" y="1370965"/>
            <a:ext cx="594106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自耦变压器</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起动补偿器</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降压起动</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7" name="Rectangle 5"/>
          <p:cNvSpPr>
            <a:spLocks noChangeArrowheads="1"/>
          </p:cNvSpPr>
          <p:nvPr>
            <p:custDataLst>
              <p:tags r:id="rId3"/>
            </p:custDataLst>
          </p:nvPr>
        </p:nvSpPr>
        <p:spPr bwMode="auto">
          <a:xfrm>
            <a:off x="400508" y="1894126"/>
            <a:ext cx="7073717"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）特点</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设自耦变压器的变比为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K</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，即</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降压的倍数是：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2" name="对象 11"/>
          <p:cNvGraphicFramePr>
            <a:graphicFrameLocks noChangeAspect="1"/>
          </p:cNvGraphicFramePr>
          <p:nvPr/>
        </p:nvGraphicFramePr>
        <p:xfrm>
          <a:off x="5475441" y="2126974"/>
          <a:ext cx="1998784" cy="717121"/>
        </p:xfrm>
        <a:graphic>
          <a:graphicData uri="http://schemas.openxmlformats.org/presentationml/2006/ole">
            <mc:AlternateContent xmlns:mc="http://schemas.openxmlformats.org/markup-compatibility/2006">
              <mc:Choice xmlns:v="urn:schemas-microsoft-com:vml" Requires="v">
                <p:oleObj spid="_x0000_s36988" name="公式" r:id="rId4" imgW="1244600" imgH="444500" progId="Equation.3">
                  <p:embed/>
                </p:oleObj>
              </mc:Choice>
              <mc:Fallback>
                <p:oleObj name="公式" r:id="rId4" imgW="1244600" imgH="4445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5441" y="2126974"/>
                        <a:ext cx="1998784" cy="717121"/>
                      </a:xfrm>
                      <a:prstGeom prst="rect">
                        <a:avLst/>
                      </a:prstGeom>
                      <a:noFill/>
                      <a:ln>
                        <a:noFill/>
                      </a:ln>
                    </p:spPr>
                  </p:pic>
                </p:oleObj>
              </mc:Fallback>
            </mc:AlternateContent>
          </a:graphicData>
        </a:graphic>
      </p:graphicFrame>
      <p:graphicFrame>
        <p:nvGraphicFramePr>
          <p:cNvPr id="15" name="对象 14"/>
          <p:cNvGraphicFramePr>
            <a:graphicFrameLocks noChangeAspect="1"/>
          </p:cNvGraphicFramePr>
          <p:nvPr/>
        </p:nvGraphicFramePr>
        <p:xfrm>
          <a:off x="3435212" y="3039101"/>
          <a:ext cx="938005" cy="699782"/>
        </p:xfrm>
        <a:graphic>
          <a:graphicData uri="http://schemas.openxmlformats.org/presentationml/2006/ole">
            <mc:AlternateContent xmlns:mc="http://schemas.openxmlformats.org/markup-compatibility/2006">
              <mc:Choice xmlns:v="urn:schemas-microsoft-com:vml" Requires="v">
                <p:oleObj spid="_x0000_s36989" name="公式" r:id="rId6" imgW="596900" imgH="444500" progId="Equation.3">
                  <p:embed/>
                </p:oleObj>
              </mc:Choice>
              <mc:Fallback>
                <p:oleObj name="公式" r:id="rId6" imgW="596900" imgH="444500" progId="Equation.3">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35212" y="3039101"/>
                        <a:ext cx="938005" cy="699782"/>
                      </a:xfrm>
                      <a:prstGeom prst="rect">
                        <a:avLst/>
                      </a:prstGeom>
                      <a:noFill/>
                      <a:ln>
                        <a:noFill/>
                      </a:ln>
                    </p:spPr>
                  </p:pic>
                </p:oleObj>
              </mc:Fallback>
            </mc:AlternateContent>
          </a:graphicData>
        </a:graphic>
      </p:graphicFrame>
      <p:sp>
        <p:nvSpPr>
          <p:cNvPr id="20" name="Rectangle 13"/>
          <p:cNvSpPr>
            <a:spLocks noChangeArrowheads="1"/>
          </p:cNvSpPr>
          <p:nvPr>
            <p:custDataLst>
              <p:tags r:id="rId8"/>
            </p:custDataLst>
          </p:nvPr>
        </p:nvSpPr>
        <p:spPr bwMode="auto">
          <a:xfrm>
            <a:off x="685798" y="4048621"/>
            <a:ext cx="205803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起动电流：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8" name="对象 17"/>
          <p:cNvGraphicFramePr>
            <a:graphicFrameLocks noChangeAspect="1"/>
          </p:cNvGraphicFramePr>
          <p:nvPr/>
        </p:nvGraphicFramePr>
        <p:xfrm>
          <a:off x="2943407" y="3894812"/>
          <a:ext cx="2573635" cy="676404"/>
        </p:xfrm>
        <a:graphic>
          <a:graphicData uri="http://schemas.openxmlformats.org/presentationml/2006/ole">
            <mc:AlternateContent xmlns:mc="http://schemas.openxmlformats.org/markup-compatibility/2006">
              <mc:Choice xmlns:v="urn:schemas-microsoft-com:vml" Requires="v">
                <p:oleObj spid="_x0000_s36990" name="公式" r:id="rId9" imgW="1485900" imgH="393700" progId="Equation.3">
                  <p:embed/>
                </p:oleObj>
              </mc:Choice>
              <mc:Fallback>
                <p:oleObj name="公式" r:id="rId9" imgW="1485900" imgH="393700"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43407" y="3894812"/>
                        <a:ext cx="2573635" cy="676404"/>
                      </a:xfrm>
                      <a:prstGeom prst="rect">
                        <a:avLst/>
                      </a:prstGeom>
                      <a:noFill/>
                      <a:ln>
                        <a:noFill/>
                      </a:ln>
                    </p:spPr>
                  </p:pic>
                </p:oleObj>
              </mc:Fallback>
            </mc:AlternateContent>
          </a:graphicData>
        </a:graphic>
      </p:graphicFrame>
      <p:sp>
        <p:nvSpPr>
          <p:cNvPr id="22" name="Rectangle 18"/>
          <p:cNvSpPr>
            <a:spLocks noChangeArrowheads="1"/>
          </p:cNvSpPr>
          <p:nvPr>
            <p:custDataLst>
              <p:tags r:id="rId11"/>
            </p:custDataLst>
          </p:nvPr>
        </p:nvSpPr>
        <p:spPr bwMode="auto">
          <a:xfrm>
            <a:off x="762000" y="5256373"/>
            <a:ext cx="205803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lt1"/>
                </a:solidFill>
                <a:latin typeface="黑体" panose="02010609060101010101" pitchFamily="49" charset="-122"/>
                <a:ea typeface="黑体" panose="02010609060101010101" pitchFamily="49" charset="-122"/>
                <a:cs typeface="黑体" panose="02010609060101010101" pitchFamily="49" charset="-122"/>
              </a:rPr>
              <a:t>起动转矩： </a:t>
            </a:r>
            <a:endParaRPr lang="zh-CN" altLang="en-US" sz="2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9" name="对象 18"/>
          <p:cNvGraphicFramePr>
            <a:graphicFrameLocks noChangeAspect="1"/>
          </p:cNvGraphicFramePr>
          <p:nvPr/>
        </p:nvGraphicFramePr>
        <p:xfrm>
          <a:off x="3066404" y="4985583"/>
          <a:ext cx="2229496" cy="1144876"/>
        </p:xfrm>
        <a:graphic>
          <a:graphicData uri="http://schemas.openxmlformats.org/presentationml/2006/ole">
            <mc:AlternateContent xmlns:mc="http://schemas.openxmlformats.org/markup-compatibility/2006">
              <mc:Choice xmlns:v="urn:schemas-microsoft-com:vml" Requires="v">
                <p:oleObj spid="_x0000_s36991" name="公式" r:id="rId12" imgW="1409065" imgH="723900" progId="Equation.3">
                  <p:embed/>
                </p:oleObj>
              </mc:Choice>
              <mc:Fallback>
                <p:oleObj name="公式" r:id="rId12" imgW="1409065" imgH="723900" progId="Equation.3">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66404" y="4985583"/>
                        <a:ext cx="2229496" cy="1144876"/>
                      </a:xfrm>
                      <a:prstGeom prst="rect">
                        <a:avLst/>
                      </a:prstGeom>
                      <a:noFill/>
                      <a:ln>
                        <a:noFill/>
                      </a:ln>
                    </p:spPr>
                  </p:pic>
                </p:oleObj>
              </mc:Fallback>
            </mc:AlternateContent>
          </a:graphicData>
        </a:graphic>
      </p:graphicFrame>
      <p:sp>
        <p:nvSpPr>
          <p:cNvPr id="2" name="Rectangle 2"/>
          <p:cNvSpPr txBox="1">
            <a:spLocks noChangeArrowheads="1"/>
          </p:cNvSpPr>
          <p:nvPr>
            <p:custDataLst>
              <p:tags r:id="rId14"/>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降压起动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7"/>
          <p:cNvSpPr>
            <a:spLocks noChangeArrowheads="1"/>
          </p:cNvSpPr>
          <p:nvPr>
            <p:custDataLst>
              <p:tags r:id="rId2"/>
            </p:custDataLst>
          </p:nvPr>
        </p:nvSpPr>
        <p:spPr bwMode="auto">
          <a:xfrm>
            <a:off x="381000" y="1460660"/>
            <a:ext cx="54451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．星形</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三角形</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(Y—∆)</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降压起动</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8" name="Rectangle 8"/>
          <p:cNvSpPr>
            <a:spLocks noChangeArrowheads="1"/>
          </p:cNvSpPr>
          <p:nvPr>
            <p:custDataLst>
              <p:tags r:id="rId3"/>
            </p:custDataLst>
          </p:nvPr>
        </p:nvSpPr>
        <p:spPr bwMode="auto">
          <a:xfrm>
            <a:off x="609600" y="1841660"/>
            <a:ext cx="165036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接线图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Rectangle 9"/>
          <p:cNvSpPr>
            <a:spLocks noChangeArrowheads="1"/>
          </p:cNvSpPr>
          <p:nvPr>
            <p:custDataLst>
              <p:tags r:id="rId4"/>
            </p:custDataLst>
          </p:nvPr>
        </p:nvSpPr>
        <p:spPr bwMode="auto">
          <a:xfrm>
            <a:off x="358774" y="3020892"/>
            <a:ext cx="4213225"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星形</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三角形降压起动只适用正常运行时定子绕组接成三角形的电动机。在起动时先将定子接成星形，起动完毕再接成三角形，接线原理如图所示</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降压起动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6"/>
          <a:stretch>
            <a:fillRect/>
          </a:stretch>
        </p:blipFill>
        <p:spPr>
          <a:xfrm>
            <a:off x="4925060" y="2363470"/>
            <a:ext cx="3994150" cy="3752850"/>
          </a:xfrm>
          <a:prstGeom prst="rect">
            <a:avLst/>
          </a:prstGeom>
        </p:spPr>
      </p:pic>
    </p:spTree>
    <p:custDataLst>
      <p:tags r:id="rId7"/>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7"/>
          <p:cNvSpPr>
            <a:spLocks noChangeArrowheads="1"/>
          </p:cNvSpPr>
          <p:nvPr>
            <p:custDataLst>
              <p:tags r:id="rId2"/>
            </p:custDataLst>
          </p:nvPr>
        </p:nvSpPr>
        <p:spPr bwMode="auto">
          <a:xfrm>
            <a:off x="381000" y="1460660"/>
            <a:ext cx="54451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星形</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三角形</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(Y—∆)</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降压起动</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8" name="Rectangle 8"/>
          <p:cNvSpPr>
            <a:spLocks noChangeArrowheads="1"/>
          </p:cNvSpPr>
          <p:nvPr>
            <p:custDataLst>
              <p:tags r:id="rId3"/>
            </p:custDataLst>
          </p:nvPr>
        </p:nvSpPr>
        <p:spPr bwMode="auto">
          <a:xfrm>
            <a:off x="609600" y="1983880"/>
            <a:ext cx="200596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操作步骤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Rectangle 9"/>
          <p:cNvSpPr>
            <a:spLocks noChangeArrowheads="1"/>
          </p:cNvSpPr>
          <p:nvPr>
            <p:custDataLst>
              <p:tags r:id="rId4"/>
            </p:custDataLst>
          </p:nvPr>
        </p:nvSpPr>
        <p:spPr bwMode="auto">
          <a:xfrm>
            <a:off x="358774" y="2747235"/>
            <a:ext cx="4789695" cy="341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首先闭合</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，将定子绕组接成星形起动；当转速升高到一定数值时，断开</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，闭合</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，将定子绕组接成三角形，电动机继续加速到稳定状态，起动过程结束。由星形连接改为三角形连接时，</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先断开、</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后闭合的动作顺序是很重要的，如果</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先闭合，就会造成电源短路。 </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降压起动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6"/>
          <a:stretch>
            <a:fillRect/>
          </a:stretch>
        </p:blipFill>
        <p:spPr>
          <a:xfrm>
            <a:off x="5275580" y="2291080"/>
            <a:ext cx="3712845" cy="3488690"/>
          </a:xfrm>
          <a:prstGeom prst="rect">
            <a:avLst/>
          </a:prstGeom>
        </p:spPr>
      </p:pic>
    </p:spTree>
    <p:custDataLst>
      <p:tags r:id="rId7"/>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7"/>
          <p:cNvSpPr>
            <a:spLocks noChangeArrowheads="1"/>
          </p:cNvSpPr>
          <p:nvPr>
            <p:custDataLst>
              <p:tags r:id="rId2"/>
            </p:custDataLst>
          </p:nvPr>
        </p:nvSpPr>
        <p:spPr bwMode="auto">
          <a:xfrm>
            <a:off x="301487" y="1199050"/>
            <a:ext cx="54451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星形</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三角形</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(Y—∆)</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降压起动</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8" name="Rectangle 5"/>
          <p:cNvSpPr>
            <a:spLocks noChangeArrowheads="1"/>
          </p:cNvSpPr>
          <p:nvPr>
            <p:custDataLst>
              <p:tags r:id="rId3"/>
            </p:custDataLst>
          </p:nvPr>
        </p:nvSpPr>
        <p:spPr bwMode="auto">
          <a:xfrm>
            <a:off x="692081" y="1722270"/>
            <a:ext cx="139192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特点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2" name="对象 11"/>
          <p:cNvGraphicFramePr>
            <a:graphicFrameLocks noChangeAspect="1"/>
          </p:cNvGraphicFramePr>
          <p:nvPr/>
        </p:nvGraphicFramePr>
        <p:xfrm>
          <a:off x="2362200" y="1983255"/>
          <a:ext cx="5001944" cy="912345"/>
        </p:xfrm>
        <a:graphic>
          <a:graphicData uri="http://schemas.openxmlformats.org/presentationml/2006/ole">
            <mc:AlternateContent xmlns:mc="http://schemas.openxmlformats.org/markup-compatibility/2006">
              <mc:Choice xmlns:v="urn:schemas-microsoft-com:vml" Requires="v">
                <p:oleObj spid="_x0000_s37982" name="公式" r:id="rId4" imgW="2298700" imgH="419100" progId="Equation.3">
                  <p:embed/>
                </p:oleObj>
              </mc:Choice>
              <mc:Fallback>
                <p:oleObj name="公式" r:id="rId4" imgW="2298700" imgH="4191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983255"/>
                        <a:ext cx="5001944" cy="912345"/>
                      </a:xfrm>
                      <a:prstGeom prst="rect">
                        <a:avLst/>
                      </a:prstGeom>
                      <a:noFill/>
                      <a:ln>
                        <a:noFill/>
                      </a:ln>
                    </p:spPr>
                  </p:pic>
                </p:oleObj>
              </mc:Fallback>
            </mc:AlternateContent>
          </a:graphicData>
        </a:graphic>
      </p:graphicFrame>
      <p:graphicFrame>
        <p:nvGraphicFramePr>
          <p:cNvPr id="15" name="对象 14"/>
          <p:cNvGraphicFramePr>
            <a:graphicFrameLocks noChangeAspect="1"/>
          </p:cNvGraphicFramePr>
          <p:nvPr/>
        </p:nvGraphicFramePr>
        <p:xfrm>
          <a:off x="2549663" y="3194394"/>
          <a:ext cx="2860537" cy="920405"/>
        </p:xfrm>
        <a:graphic>
          <a:graphicData uri="http://schemas.openxmlformats.org/presentationml/2006/ole">
            <mc:AlternateContent xmlns:mc="http://schemas.openxmlformats.org/markup-compatibility/2006">
              <mc:Choice xmlns:v="urn:schemas-microsoft-com:vml" Requires="v">
                <p:oleObj spid="_x0000_s37983" name="公式" r:id="rId6" imgW="1308100" imgH="419100" progId="Equation.3">
                  <p:embed/>
                </p:oleObj>
              </mc:Choice>
              <mc:Fallback>
                <p:oleObj name="公式" r:id="rId6" imgW="1308100" imgH="41910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49663" y="3194394"/>
                        <a:ext cx="2860537" cy="920405"/>
                      </a:xfrm>
                      <a:prstGeom prst="rect">
                        <a:avLst/>
                      </a:prstGeom>
                      <a:noFill/>
                      <a:ln>
                        <a:noFill/>
                      </a:ln>
                    </p:spPr>
                  </p:pic>
                </p:oleObj>
              </mc:Fallback>
            </mc:AlternateContent>
          </a:graphicData>
        </a:graphic>
      </p:graphicFrame>
      <p:sp>
        <p:nvSpPr>
          <p:cNvPr id="21" name="Rectangle 12"/>
          <p:cNvSpPr>
            <a:spLocks noChangeArrowheads="1"/>
          </p:cNvSpPr>
          <p:nvPr>
            <p:custDataLst>
              <p:tags r:id="rId8"/>
            </p:custDataLst>
          </p:nvPr>
        </p:nvSpPr>
        <p:spPr bwMode="auto">
          <a:xfrm>
            <a:off x="1123950" y="5027773"/>
            <a:ext cx="170243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起动转矩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9" name="对象 18"/>
          <p:cNvGraphicFramePr>
            <a:graphicFrameLocks noChangeAspect="1"/>
          </p:cNvGraphicFramePr>
          <p:nvPr/>
        </p:nvGraphicFramePr>
        <p:xfrm>
          <a:off x="3048000" y="4631636"/>
          <a:ext cx="3140832" cy="1245290"/>
        </p:xfrm>
        <a:graphic>
          <a:graphicData uri="http://schemas.openxmlformats.org/presentationml/2006/ole">
            <mc:AlternateContent xmlns:mc="http://schemas.openxmlformats.org/markup-compatibility/2006">
              <mc:Choice xmlns:v="urn:schemas-microsoft-com:vml" Requires="v">
                <p:oleObj spid="_x0000_s37984" name="公式" r:id="rId9" imgW="1752600" imgH="698500" progId="Equation.3">
                  <p:embed/>
                </p:oleObj>
              </mc:Choice>
              <mc:Fallback>
                <p:oleObj name="公式" r:id="rId9" imgW="1752600" imgH="698500" progId="Equation.3">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0" y="4631636"/>
                        <a:ext cx="3140832" cy="1245290"/>
                      </a:xfrm>
                      <a:prstGeom prst="rect">
                        <a:avLst/>
                      </a:prstGeom>
                      <a:noFill/>
                      <a:ln>
                        <a:noFill/>
                      </a:ln>
                    </p:spPr>
                  </p:pic>
                </p:oleObj>
              </mc:Fallback>
            </mc:AlternateContent>
          </a:graphicData>
        </a:graphic>
      </p:graphicFrame>
      <p:sp>
        <p:nvSpPr>
          <p:cNvPr id="2" name="Rectangle 2"/>
          <p:cNvSpPr txBox="1">
            <a:spLocks noChangeArrowheads="1"/>
          </p:cNvSpPr>
          <p:nvPr>
            <p:custDataLst>
              <p:tags r:id="rId11"/>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降压起动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7"/>
          <p:cNvSpPr>
            <a:spLocks noChangeArrowheads="1"/>
          </p:cNvSpPr>
          <p:nvPr>
            <p:custDataLst>
              <p:tags r:id="rId2"/>
            </p:custDataLst>
          </p:nvPr>
        </p:nvSpPr>
        <p:spPr bwMode="auto">
          <a:xfrm>
            <a:off x="380998" y="1109355"/>
            <a:ext cx="363855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4. </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延边三角形</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起动</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8" name="Rectangle 5"/>
          <p:cNvSpPr>
            <a:spLocks noChangeArrowheads="1"/>
          </p:cNvSpPr>
          <p:nvPr>
            <p:custDataLst>
              <p:tags r:id="rId3"/>
            </p:custDataLst>
          </p:nvPr>
        </p:nvSpPr>
        <p:spPr bwMode="auto">
          <a:xfrm>
            <a:off x="529310" y="1594692"/>
            <a:ext cx="7848600"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延边三角形起动方法，它是在星形</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三角形起动的基础上发展而成的。应用这种起动方法时．三相定子绕组的每一相除首、尾两端外，中间还要抽出一个端头。运行时，定子绕组也是接成∆形，如图</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所示。起动时，则象图</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那样接线，各相绕组的后半段仍接成∆形，前半段则按</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形连接．合起来像一个三边都延长一段的∆形，所以称为</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延边三角形</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4"/>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降压起动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5"/>
          <a:stretch>
            <a:fillRect/>
          </a:stretch>
        </p:blipFill>
        <p:spPr>
          <a:xfrm>
            <a:off x="2205990" y="4271010"/>
            <a:ext cx="4732020" cy="2531745"/>
          </a:xfrm>
          <a:prstGeom prst="rect">
            <a:avLst/>
          </a:prstGeom>
        </p:spPr>
      </p:pic>
    </p:spTree>
    <p:custDataLst>
      <p:tags r:id="rId6"/>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24"/>
          <p:cNvSpPr>
            <a:spLocks noChangeArrowheads="1"/>
          </p:cNvSpPr>
          <p:nvPr>
            <p:custDataLst>
              <p:tags r:id="rId2"/>
            </p:custDataLst>
          </p:nvPr>
        </p:nvSpPr>
        <p:spPr bwMode="auto">
          <a:xfrm>
            <a:off x="228600" y="1498124"/>
            <a:ext cx="8686800" cy="1847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lnSpc>
                <a:spcPct val="130000"/>
              </a:lnSpc>
            </a:pPr>
            <a:r>
              <a:rPr lang="en-US" altLang="zh-CN" sz="1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1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例</a:t>
            </a:r>
            <a:r>
              <a:rPr lang="en-US" altLang="zh-CN" sz="1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en-US" altLang="zh-CN" sz="1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一台三相鼠笼式异步电动机的数据为</a:t>
            </a:r>
            <a:r>
              <a:rPr lang="zh-CN" altLang="en-US"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，定子∆连接，                                 ，启动转矩倍数            </a:t>
            </a:r>
            <a:r>
              <a:rPr lang="en-US" altLang="zh-CN"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过载能力         。车间变电所允许最大的冲击电流为</a:t>
            </a:r>
            <a:r>
              <a:rPr lang="en-US" altLang="zh-CN"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700A</a:t>
            </a:r>
            <a:r>
              <a:rPr lang="zh-CN" altLang="en-US"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，生产机械要求起动转矩不得小于</a:t>
            </a:r>
            <a:r>
              <a:rPr lang="en-US" altLang="zh-CN"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800N·m</a:t>
            </a:r>
            <a:r>
              <a:rPr lang="zh-CN" altLang="en-US"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，试选择起动方法。 </a:t>
            </a:r>
            <a:endParaRPr lang="zh-CN" altLang="en-US"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zh-CN" altLang="en-US"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2" name="对象 11"/>
          <p:cNvGraphicFramePr>
            <a:graphicFrameLocks noChangeAspect="1"/>
          </p:cNvGraphicFramePr>
          <p:nvPr/>
        </p:nvGraphicFramePr>
        <p:xfrm>
          <a:off x="5561330" y="1610360"/>
          <a:ext cx="991870" cy="294005"/>
        </p:xfrm>
        <a:graphic>
          <a:graphicData uri="http://schemas.openxmlformats.org/presentationml/2006/ole">
            <mc:AlternateContent xmlns:mc="http://schemas.openxmlformats.org/markup-compatibility/2006">
              <mc:Choice xmlns:v="urn:schemas-microsoft-com:vml" Requires="v">
                <p:oleObj spid="_x0000_s39119" name="公式" r:id="rId3" imgW="787400" imgH="228600" progId="Equation.3">
                  <p:embed/>
                </p:oleObj>
              </mc:Choice>
              <mc:Fallback>
                <p:oleObj name="公式" r:id="rId3" imgW="787400" imgH="228600" progId="Equation.3">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1330" y="1610360"/>
                        <a:ext cx="991870" cy="294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对象 14"/>
          <p:cNvGraphicFramePr>
            <a:graphicFrameLocks noChangeAspect="1"/>
          </p:cNvGraphicFramePr>
          <p:nvPr/>
        </p:nvGraphicFramePr>
        <p:xfrm>
          <a:off x="6842760" y="1621155"/>
          <a:ext cx="980440" cy="283210"/>
        </p:xfrm>
        <a:graphic>
          <a:graphicData uri="http://schemas.openxmlformats.org/presentationml/2006/ole">
            <mc:AlternateContent xmlns:mc="http://schemas.openxmlformats.org/markup-compatibility/2006">
              <mc:Choice xmlns:v="urn:schemas-microsoft-com:vml" Requires="v">
                <p:oleObj spid="_x0000_s39120" name="公式" r:id="rId5" imgW="787400" imgH="228600" progId="Equation.3">
                  <p:embed/>
                </p:oleObj>
              </mc:Choice>
              <mc:Fallback>
                <p:oleObj name="公式" r:id="rId5" imgW="787400" imgH="228600" progId="Equation.3">
                  <p:embed/>
                  <p:pic>
                    <p:nvPicPr>
                      <p:cNvPr id="0" name="Object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2760" y="1621155"/>
                        <a:ext cx="980440" cy="28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对象 15"/>
          <p:cNvGraphicFramePr>
            <a:graphicFrameLocks noChangeAspect="1"/>
          </p:cNvGraphicFramePr>
          <p:nvPr/>
        </p:nvGraphicFramePr>
        <p:xfrm>
          <a:off x="1166495" y="2057400"/>
          <a:ext cx="932815" cy="294640"/>
        </p:xfrm>
        <a:graphic>
          <a:graphicData uri="http://schemas.openxmlformats.org/presentationml/2006/ole">
            <mc:AlternateContent xmlns:mc="http://schemas.openxmlformats.org/markup-compatibility/2006">
              <mc:Choice xmlns:v="urn:schemas-microsoft-com:vml" Requires="v">
                <p:oleObj spid="_x0000_s39121" name="公式" r:id="rId7" imgW="723900" imgH="228600" progId="Equation.3">
                  <p:embed/>
                </p:oleObj>
              </mc:Choice>
              <mc:Fallback>
                <p:oleObj name="公式" r:id="rId7" imgW="723900" imgH="228600" progId="Equation.3">
                  <p:embed/>
                  <p:pic>
                    <p:nvPicPr>
                      <p:cNvPr id="0" name="Object 3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66495" y="2057400"/>
                        <a:ext cx="932815" cy="29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对象 18"/>
          <p:cNvGraphicFramePr>
            <a:graphicFrameLocks noChangeAspect="1"/>
          </p:cNvGraphicFramePr>
          <p:nvPr/>
        </p:nvGraphicFramePr>
        <p:xfrm>
          <a:off x="2272665" y="2019300"/>
          <a:ext cx="1525905" cy="332740"/>
        </p:xfrm>
        <a:graphic>
          <a:graphicData uri="http://schemas.openxmlformats.org/presentationml/2006/ole">
            <mc:AlternateContent xmlns:mc="http://schemas.openxmlformats.org/markup-compatibility/2006">
              <mc:Choice xmlns:v="urn:schemas-microsoft-com:vml" Requires="v">
                <p:oleObj spid="_x0000_s39122" name="公式" r:id="rId9" imgW="1066800" imgH="228600" progId="Equation.3">
                  <p:embed/>
                </p:oleObj>
              </mc:Choice>
              <mc:Fallback>
                <p:oleObj name="公式" r:id="rId9" imgW="1066800" imgH="228600" progId="Equation.3">
                  <p:embed/>
                  <p:pic>
                    <p:nvPicPr>
                      <p:cNvPr id="0" name="Object 3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72665" y="2019300"/>
                        <a:ext cx="1525905" cy="33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对象 19"/>
          <p:cNvGraphicFramePr>
            <a:graphicFrameLocks noChangeAspect="1"/>
          </p:cNvGraphicFramePr>
          <p:nvPr/>
        </p:nvGraphicFramePr>
        <p:xfrm>
          <a:off x="3971925" y="1904365"/>
          <a:ext cx="628650" cy="447675"/>
        </p:xfrm>
        <a:graphic>
          <a:graphicData uri="http://schemas.openxmlformats.org/presentationml/2006/ole">
            <mc:AlternateContent xmlns:mc="http://schemas.openxmlformats.org/markup-compatibility/2006">
              <mc:Choice xmlns:v="urn:schemas-microsoft-com:vml" Requires="v">
                <p:oleObj spid="_x0000_s39123" name="公式" r:id="rId11" imgW="622300" imgH="444500" progId="Equation.3">
                  <p:embed/>
                </p:oleObj>
              </mc:Choice>
              <mc:Fallback>
                <p:oleObj name="公式" r:id="rId11" imgW="622300" imgH="444500" progId="Equation.3">
                  <p:embed/>
                  <p:pic>
                    <p:nvPicPr>
                      <p:cNvPr id="0" name="Object 3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71925" y="1904365"/>
                        <a:ext cx="62865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 name="对象 20"/>
          <p:cNvGraphicFramePr>
            <a:graphicFrameLocks noChangeAspect="1"/>
          </p:cNvGraphicFramePr>
          <p:nvPr/>
        </p:nvGraphicFramePr>
        <p:xfrm>
          <a:off x="6649085" y="1859915"/>
          <a:ext cx="951865" cy="492125"/>
        </p:xfrm>
        <a:graphic>
          <a:graphicData uri="http://schemas.openxmlformats.org/presentationml/2006/ole">
            <mc:AlternateContent xmlns:mc="http://schemas.openxmlformats.org/markup-compatibility/2006">
              <mc:Choice xmlns:v="urn:schemas-microsoft-com:vml" Requires="v">
                <p:oleObj spid="_x0000_s39124" name="公式" r:id="rId13" imgW="825500" imgH="431800" progId="Equation.3">
                  <p:embed/>
                </p:oleObj>
              </mc:Choice>
              <mc:Fallback>
                <p:oleObj name="公式" r:id="rId13" imgW="825500" imgH="431800" progId="Equation.3">
                  <p:embed/>
                  <p:pic>
                    <p:nvPicPr>
                      <p:cNvPr id="0" name="Object 3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49085" y="1859915"/>
                        <a:ext cx="95186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对象 21"/>
          <p:cNvGraphicFramePr>
            <a:graphicFrameLocks noChangeAspect="1"/>
          </p:cNvGraphicFramePr>
          <p:nvPr/>
        </p:nvGraphicFramePr>
        <p:xfrm>
          <a:off x="671195" y="2352040"/>
          <a:ext cx="699770" cy="282575"/>
        </p:xfrm>
        <a:graphic>
          <a:graphicData uri="http://schemas.openxmlformats.org/presentationml/2006/ole">
            <mc:AlternateContent xmlns:mc="http://schemas.openxmlformats.org/markup-compatibility/2006">
              <mc:Choice xmlns:v="urn:schemas-microsoft-com:vml" Requires="v">
                <p:oleObj spid="_x0000_s39125" name="公式" r:id="rId15" imgW="494665" imgH="203200" progId="Equation.3">
                  <p:embed/>
                </p:oleObj>
              </mc:Choice>
              <mc:Fallback>
                <p:oleObj name="公式" r:id="rId15" imgW="494665" imgH="203200" progId="Equation.3">
                  <p:embed/>
                  <p:pic>
                    <p:nvPicPr>
                      <p:cNvPr id="0" name="Object 4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71195" y="2352040"/>
                        <a:ext cx="69977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7"/>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4" name="Rectangle 43"/>
          <p:cNvSpPr>
            <a:spLocks noChangeArrowheads="1"/>
          </p:cNvSpPr>
          <p:nvPr>
            <p:custDataLst>
              <p:tags r:id="rId2"/>
            </p:custDataLst>
          </p:nvPr>
        </p:nvSpPr>
        <p:spPr bwMode="auto">
          <a:xfrm>
            <a:off x="238539" y="1338741"/>
            <a:ext cx="8384386"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解</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）使用直接起动，因：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7" name="对象 16"/>
          <p:cNvGraphicFramePr>
            <a:graphicFrameLocks noChangeAspect="1"/>
          </p:cNvGraphicFramePr>
          <p:nvPr/>
        </p:nvGraphicFramePr>
        <p:xfrm>
          <a:off x="4546225" y="1815308"/>
          <a:ext cx="3962400" cy="347663"/>
        </p:xfrm>
        <a:graphic>
          <a:graphicData uri="http://schemas.openxmlformats.org/presentationml/2006/ole">
            <mc:AlternateContent xmlns:mc="http://schemas.openxmlformats.org/markup-compatibility/2006">
              <mc:Choice xmlns:v="urn:schemas-microsoft-com:vml" Requires="v">
                <p:oleObj spid="_x0000_s40056" name="公式" r:id="rId3" imgW="2603500" imgH="228600" progId="Equation.3">
                  <p:embed/>
                </p:oleObj>
              </mc:Choice>
              <mc:Fallback>
                <p:oleObj name="公式" r:id="rId3" imgW="2603500" imgH="228600" progId="Equation.3">
                  <p:embed/>
                  <p:pic>
                    <p:nvPicPr>
                      <p:cNvPr id="0"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6225" y="1815308"/>
                        <a:ext cx="3962400"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 name="Rectangle 46"/>
          <p:cNvSpPr>
            <a:spLocks noChangeArrowheads="1"/>
          </p:cNvSpPr>
          <p:nvPr>
            <p:custDataLst>
              <p:tags r:id="rId5"/>
            </p:custDataLst>
          </p:nvPr>
        </p:nvSpPr>
        <p:spPr bwMode="auto">
          <a:xfrm>
            <a:off x="838199" y="2284308"/>
            <a:ext cx="474154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所以不能采用直接起动法。</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7" name="Rectangle 47"/>
          <p:cNvSpPr>
            <a:spLocks noChangeArrowheads="1"/>
          </p:cNvSpPr>
          <p:nvPr>
            <p:custDataLst>
              <p:tags r:id="rId6"/>
            </p:custDataLst>
          </p:nvPr>
        </p:nvSpPr>
        <p:spPr bwMode="auto">
          <a:xfrm>
            <a:off x="457200" y="2807528"/>
            <a:ext cx="499999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）试用定子绕组串电阻起动</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3" name="对象 22"/>
          <p:cNvGraphicFramePr>
            <a:graphicFrameLocks noChangeAspect="1"/>
          </p:cNvGraphicFramePr>
          <p:nvPr/>
        </p:nvGraphicFramePr>
        <p:xfrm>
          <a:off x="5800724" y="2620838"/>
          <a:ext cx="1856214" cy="709285"/>
        </p:xfrm>
        <a:graphic>
          <a:graphicData uri="http://schemas.openxmlformats.org/presentationml/2006/ole">
            <mc:AlternateContent xmlns:mc="http://schemas.openxmlformats.org/markup-compatibility/2006">
              <mc:Choice xmlns:v="urn:schemas-microsoft-com:vml" Requires="v">
                <p:oleObj spid="_x0000_s40057" name="公式" r:id="rId7" imgW="1167765" imgH="444500" progId="Equation.3">
                  <p:embed/>
                </p:oleObj>
              </mc:Choice>
              <mc:Fallback>
                <p:oleObj name="公式" r:id="rId7" imgW="1167765" imgH="444500" progId="Equation.3">
                  <p:embed/>
                  <p:pic>
                    <p:nvPicPr>
                      <p:cNvPr id="0" name="Object 4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00724" y="2620838"/>
                        <a:ext cx="1856214" cy="709285"/>
                      </a:xfrm>
                      <a:prstGeom prst="rect">
                        <a:avLst/>
                      </a:prstGeom>
                      <a:noFill/>
                      <a:ln>
                        <a:noFill/>
                      </a:ln>
                    </p:spPr>
                  </p:pic>
                </p:oleObj>
              </mc:Fallback>
            </mc:AlternateContent>
          </a:graphicData>
        </a:graphic>
      </p:graphicFrame>
      <p:sp>
        <p:nvSpPr>
          <p:cNvPr id="29" name="Rectangle 50"/>
          <p:cNvSpPr>
            <a:spLocks noChangeArrowheads="1"/>
          </p:cNvSpPr>
          <p:nvPr>
            <p:custDataLst>
              <p:tags r:id="rId9"/>
            </p:custDataLst>
          </p:nvPr>
        </p:nvSpPr>
        <p:spPr bwMode="auto">
          <a:xfrm>
            <a:off x="1359176" y="3546843"/>
            <a:ext cx="115951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因：</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5" name="对象 24"/>
          <p:cNvGraphicFramePr>
            <a:graphicFrameLocks noChangeAspect="1"/>
          </p:cNvGraphicFramePr>
          <p:nvPr/>
        </p:nvGraphicFramePr>
        <p:xfrm>
          <a:off x="2175510" y="3546218"/>
          <a:ext cx="3625214" cy="597842"/>
        </p:xfrm>
        <a:graphic>
          <a:graphicData uri="http://schemas.openxmlformats.org/presentationml/2006/ole">
            <mc:AlternateContent xmlns:mc="http://schemas.openxmlformats.org/markup-compatibility/2006">
              <mc:Choice xmlns:v="urn:schemas-microsoft-com:vml" Requires="v">
                <p:oleObj spid="_x0000_s40058" name="公式" r:id="rId10" imgW="2717800" imgH="444500" progId="Equation.3">
                  <p:embed/>
                </p:oleObj>
              </mc:Choice>
              <mc:Fallback>
                <p:oleObj name="公式" r:id="rId10" imgW="2717800" imgH="444500" progId="Equation.3">
                  <p:embed/>
                  <p:pic>
                    <p:nvPicPr>
                      <p:cNvPr id="0" name="Object 5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75510" y="3546218"/>
                        <a:ext cx="3625214" cy="597842"/>
                      </a:xfrm>
                      <a:prstGeom prst="rect">
                        <a:avLst/>
                      </a:prstGeom>
                      <a:noFill/>
                      <a:ln>
                        <a:noFill/>
                      </a:ln>
                    </p:spPr>
                  </p:pic>
                </p:oleObj>
              </mc:Fallback>
            </mc:AlternateContent>
          </a:graphicData>
        </a:graphic>
      </p:graphicFrame>
      <p:sp>
        <p:nvSpPr>
          <p:cNvPr id="31" name="Rectangle 53"/>
          <p:cNvSpPr>
            <a:spLocks noChangeArrowheads="1"/>
          </p:cNvSpPr>
          <p:nvPr>
            <p:custDataLst>
              <p:tags r:id="rId12"/>
            </p:custDataLst>
          </p:nvPr>
        </p:nvSpPr>
        <p:spPr bwMode="auto">
          <a:xfrm>
            <a:off x="1359176" y="4279025"/>
            <a:ext cx="124968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rPr>
              <a:t>所以：</a:t>
            </a:r>
            <a:endParaRPr lang="zh-CN" altLang="en-US" sz="2800" dirty="0">
              <a:solidFill>
                <a:schemeClr val="dk1"/>
              </a:solidFill>
              <a:latin typeface="黑体" panose="02010609060101010101" pitchFamily="49" charset="-122"/>
              <a:ea typeface="黑体" panose="02010609060101010101" pitchFamily="49" charset="-122"/>
            </a:endParaRPr>
          </a:p>
        </p:txBody>
      </p:sp>
      <p:graphicFrame>
        <p:nvGraphicFramePr>
          <p:cNvPr id="28" name="对象 27"/>
          <p:cNvGraphicFramePr>
            <a:graphicFrameLocks noChangeAspect="1"/>
          </p:cNvGraphicFramePr>
          <p:nvPr/>
        </p:nvGraphicFramePr>
        <p:xfrm>
          <a:off x="2451100" y="4344747"/>
          <a:ext cx="5431790" cy="500082"/>
        </p:xfrm>
        <a:graphic>
          <a:graphicData uri="http://schemas.openxmlformats.org/presentationml/2006/ole">
            <mc:AlternateContent xmlns:mc="http://schemas.openxmlformats.org/markup-compatibility/2006">
              <mc:Choice xmlns:v="urn:schemas-microsoft-com:vml" Requires="v">
                <p:oleObj spid="_x0000_s40059" name="公式" r:id="rId13" imgW="4178300" imgH="393700" progId="Equation.3">
                  <p:embed/>
                </p:oleObj>
              </mc:Choice>
              <mc:Fallback>
                <p:oleObj name="公式" r:id="rId13" imgW="4178300" imgH="393700" progId="Equation.3">
                  <p:embed/>
                  <p:pic>
                    <p:nvPicPr>
                      <p:cNvPr id="0" name="Object 5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51100" y="4344747"/>
                        <a:ext cx="5431790" cy="500082"/>
                      </a:xfrm>
                      <a:prstGeom prst="rect">
                        <a:avLst/>
                      </a:prstGeom>
                      <a:noFill/>
                      <a:ln>
                        <a:noFill/>
                      </a:ln>
                    </p:spPr>
                  </p:pic>
                </p:oleObj>
              </mc:Fallback>
            </mc:AlternateContent>
          </a:graphicData>
        </a:graphic>
      </p:graphicFrame>
      <p:sp>
        <p:nvSpPr>
          <p:cNvPr id="33" name="Rectangle 57"/>
          <p:cNvSpPr>
            <a:spLocks noChangeArrowheads="1"/>
          </p:cNvSpPr>
          <p:nvPr>
            <p:custDataLst>
              <p:tags r:id="rId15"/>
            </p:custDataLst>
          </p:nvPr>
        </p:nvSpPr>
        <p:spPr bwMode="auto">
          <a:xfrm>
            <a:off x="1476194" y="5149187"/>
            <a:ext cx="348043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也不能采用此方法。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16"/>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224" name="文本框 27"/>
          <p:cNvSpPr txBox="1">
            <a:spLocks noChangeArrowheads="1"/>
          </p:cNvSpPr>
          <p:nvPr>
            <p:custDataLst>
              <p:tags r:id="rId2"/>
            </p:custDataLst>
          </p:nvPr>
        </p:nvSpPr>
        <p:spPr bwMode="auto">
          <a:xfrm>
            <a:off x="1652270" y="1875155"/>
            <a:ext cx="1959610"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Adobe 黑体 Std R" pitchFamily="34" charset="-122"/>
              </a:rPr>
              <a:t>本章知识点</a:t>
            </a:r>
            <a:endParaRPr kumimoji="1"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Adobe 黑体 Std R" pitchFamily="34" charset="-122"/>
            </a:endParaRPr>
          </a:p>
        </p:txBody>
      </p:sp>
      <p:sp>
        <p:nvSpPr>
          <p:cNvPr id="21" name="文本框 28"/>
          <p:cNvSpPr txBox="1">
            <a:spLocks noChangeArrowheads="1"/>
          </p:cNvSpPr>
          <p:nvPr/>
        </p:nvSpPr>
        <p:spPr bwMode="auto">
          <a:xfrm>
            <a:off x="458627" y="2669930"/>
            <a:ext cx="8056302"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三相异步电动机的结构和组成</a:t>
            </a: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三相异步电动机的工作原理</a:t>
            </a: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endPar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三相异步电动机的机械特性和工作特性；</a:t>
            </a:r>
            <a:endPar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kumimoji="1"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三相异步电动机的起动、制动与调速控制。</a:t>
            </a:r>
            <a:endPar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78447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35712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
        <p:nvSpPr>
          <p:cNvPr id="2" name="Rectangle 2"/>
          <p:cNvSpPr txBox="1"/>
          <p:nvPr>
            <p:custDataLst>
              <p:tags r:id="rId6"/>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模块九  直流电源供电电路的</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endParaRPr>
          </a:p>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分析与测试</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4" name="Rectangle 4"/>
          <p:cNvSpPr>
            <a:spLocks noChangeArrowheads="1"/>
          </p:cNvSpPr>
          <p:nvPr>
            <p:custDataLst>
              <p:tags r:id="rId2"/>
            </p:custDataLst>
          </p:nvPr>
        </p:nvSpPr>
        <p:spPr bwMode="auto">
          <a:xfrm>
            <a:off x="152400" y="1159846"/>
            <a:ext cx="333184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）试用</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Y—∆</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起动</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7" name="对象 16"/>
          <p:cNvGraphicFramePr>
            <a:graphicFrameLocks noChangeAspect="1"/>
          </p:cNvGraphicFramePr>
          <p:nvPr/>
        </p:nvGraphicFramePr>
        <p:xfrm>
          <a:off x="1649261" y="1682440"/>
          <a:ext cx="5476134" cy="881855"/>
        </p:xfrm>
        <a:graphic>
          <a:graphicData uri="http://schemas.openxmlformats.org/presentationml/2006/ole">
            <mc:AlternateContent xmlns:mc="http://schemas.openxmlformats.org/markup-compatibility/2006">
              <mc:Choice xmlns:v="urn:schemas-microsoft-com:vml" Requires="v">
                <p:oleObj spid="_x0000_s41022" name="公式" r:id="rId3" imgW="2425700" imgH="393700" progId="Equation.3">
                  <p:embed/>
                </p:oleObj>
              </mc:Choice>
              <mc:Fallback>
                <p:oleObj name="公式" r:id="rId3" imgW="2425700" imgH="3937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9261" y="1682440"/>
                        <a:ext cx="5476134" cy="881855"/>
                      </a:xfrm>
                      <a:prstGeom prst="rect">
                        <a:avLst/>
                      </a:prstGeom>
                      <a:noFill/>
                      <a:ln>
                        <a:noFill/>
                      </a:ln>
                    </p:spPr>
                  </p:pic>
                </p:oleObj>
              </mc:Fallback>
            </mc:AlternateContent>
          </a:graphicData>
        </a:graphic>
      </p:graphicFrame>
      <p:graphicFrame>
        <p:nvGraphicFramePr>
          <p:cNvPr id="23" name="对象 22"/>
          <p:cNvGraphicFramePr>
            <a:graphicFrameLocks noChangeAspect="1"/>
          </p:cNvGraphicFramePr>
          <p:nvPr/>
        </p:nvGraphicFramePr>
        <p:xfrm>
          <a:off x="446990" y="2719941"/>
          <a:ext cx="8205569" cy="806760"/>
        </p:xfrm>
        <a:graphic>
          <a:graphicData uri="http://schemas.openxmlformats.org/presentationml/2006/ole">
            <mc:AlternateContent xmlns:mc="http://schemas.openxmlformats.org/markup-compatibility/2006">
              <mc:Choice xmlns:v="urn:schemas-microsoft-com:vml" Requires="v">
                <p:oleObj spid="_x0000_s41023" name="公式" r:id="rId5" imgW="3975100" imgH="393700" progId="Equation.3">
                  <p:embed/>
                </p:oleObj>
              </mc:Choice>
              <mc:Fallback>
                <p:oleObj name="公式" r:id="rId5" imgW="3975100" imgH="3937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6990" y="2719941"/>
                        <a:ext cx="8205569" cy="806760"/>
                      </a:xfrm>
                      <a:prstGeom prst="rect">
                        <a:avLst/>
                      </a:prstGeom>
                      <a:noFill/>
                      <a:ln>
                        <a:noFill/>
                      </a:ln>
                    </p:spPr>
                  </p:pic>
                </p:oleObj>
              </mc:Fallback>
            </mc:AlternateContent>
          </a:graphicData>
        </a:graphic>
      </p:graphicFrame>
      <p:sp>
        <p:nvSpPr>
          <p:cNvPr id="25" name="矩形 24"/>
          <p:cNvSpPr/>
          <p:nvPr>
            <p:custDataLst>
              <p:tags r:id="rId7"/>
            </p:custDataLst>
          </p:nvPr>
        </p:nvSpPr>
        <p:spPr>
          <a:xfrm>
            <a:off x="494610" y="1878668"/>
            <a:ext cx="894080" cy="521970"/>
          </a:xfrm>
          <a:prstGeom prst="rect">
            <a:avLst/>
          </a:prstGeom>
        </p:spPr>
        <p:txBody>
          <a:bodyPr wrap="none">
            <a:spAutoFit/>
          </a:bodyPr>
          <a:lstStyle/>
          <a:p>
            <a:r>
              <a:rPr lang="zh-CN" altLang="en-US" sz="2800" dirty="0">
                <a:solidFill>
                  <a:schemeClr val="dk1">
                    <a:lumMod val="85000"/>
                    <a:lumOff val="15000"/>
                  </a:schemeClr>
                </a:solidFill>
                <a:latin typeface="黑体" panose="02010609060101010101" pitchFamily="49" charset="-122"/>
                <a:ea typeface="黑体" panose="02010609060101010101" pitchFamily="49" charset="-122"/>
              </a:rPr>
              <a:t>得：</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28" name="Rectangle 11"/>
          <p:cNvSpPr>
            <a:spLocks noChangeArrowheads="1"/>
          </p:cNvSpPr>
          <p:nvPr/>
        </p:nvSpPr>
        <p:spPr bwMode="auto">
          <a:xfrm>
            <a:off x="899057" y="4033551"/>
            <a:ext cx="7315370"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起动电流虽然远比电源允许值小．但起动转矩不够，此法也不适用 。</a:t>
            </a:r>
            <a:endPar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8"/>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4" name="Rectangle 12"/>
          <p:cNvSpPr>
            <a:spLocks noChangeArrowheads="1"/>
          </p:cNvSpPr>
          <p:nvPr>
            <p:custDataLst>
              <p:tags r:id="rId2"/>
            </p:custDataLst>
          </p:nvPr>
        </p:nvSpPr>
        <p:spPr bwMode="auto">
          <a:xfrm>
            <a:off x="457200" y="1370966"/>
            <a:ext cx="460438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(4)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试用自耦变压器降压起动</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5" name="Rectangle 13"/>
          <p:cNvSpPr>
            <a:spLocks noChangeArrowheads="1"/>
          </p:cNvSpPr>
          <p:nvPr>
            <p:custDataLst>
              <p:tags r:id="rId3"/>
            </p:custDataLst>
          </p:nvPr>
        </p:nvSpPr>
        <p:spPr bwMode="auto">
          <a:xfrm>
            <a:off x="425450" y="2019530"/>
            <a:ext cx="626110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当采用抽头为电源电压的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73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％时，则：</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7" name="对象 16"/>
          <p:cNvGraphicFramePr>
            <a:graphicFrameLocks noChangeAspect="1"/>
          </p:cNvGraphicFramePr>
          <p:nvPr/>
        </p:nvGraphicFramePr>
        <p:xfrm>
          <a:off x="6538406" y="1839052"/>
          <a:ext cx="1994407" cy="758290"/>
        </p:xfrm>
        <a:graphic>
          <a:graphicData uri="http://schemas.openxmlformats.org/presentationml/2006/ole">
            <mc:AlternateContent xmlns:mc="http://schemas.openxmlformats.org/markup-compatibility/2006">
              <mc:Choice xmlns:v="urn:schemas-microsoft-com:vml" Requires="v">
                <p:oleObj spid="_x0000_s42075" name="公式" r:id="rId4" imgW="1028065" imgH="393700" progId="Equation.3">
                  <p:embed/>
                </p:oleObj>
              </mc:Choice>
              <mc:Fallback>
                <p:oleObj name="公式" r:id="rId4" imgW="1028065" imgH="393700" progId="Equation.3">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8406" y="1839052"/>
                        <a:ext cx="1994407" cy="758290"/>
                      </a:xfrm>
                      <a:prstGeom prst="rect">
                        <a:avLst/>
                      </a:prstGeom>
                      <a:noFill/>
                      <a:ln>
                        <a:noFill/>
                      </a:ln>
                    </p:spPr>
                  </p:pic>
                </p:oleObj>
              </mc:Fallback>
            </mc:AlternateContent>
          </a:graphicData>
        </a:graphic>
      </p:graphicFrame>
      <p:sp>
        <p:nvSpPr>
          <p:cNvPr id="27" name="Rectangle 16"/>
          <p:cNvSpPr>
            <a:spLocks noChangeArrowheads="1"/>
          </p:cNvSpPr>
          <p:nvPr>
            <p:custDataLst>
              <p:tags r:id="rId6"/>
            </p:custDataLst>
          </p:nvPr>
        </p:nvSpPr>
        <p:spPr bwMode="auto">
          <a:xfrm>
            <a:off x="685800" y="2771590"/>
            <a:ext cx="231648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rPr>
              <a:t>根据公式得：</a:t>
            </a:r>
            <a:endParaRPr lang="zh-CN" altLang="en-US" sz="2800" dirty="0">
              <a:solidFill>
                <a:schemeClr val="dk1"/>
              </a:solidFill>
              <a:latin typeface="黑体" panose="02010609060101010101" pitchFamily="49" charset="-122"/>
              <a:ea typeface="黑体" panose="02010609060101010101" pitchFamily="49" charset="-122"/>
            </a:endParaRPr>
          </a:p>
        </p:txBody>
      </p:sp>
      <p:graphicFrame>
        <p:nvGraphicFramePr>
          <p:cNvPr id="23" name="对象 22"/>
          <p:cNvGraphicFramePr>
            <a:graphicFrameLocks noChangeAspect="1"/>
          </p:cNvGraphicFramePr>
          <p:nvPr/>
        </p:nvGraphicFramePr>
        <p:xfrm>
          <a:off x="3024902" y="2713713"/>
          <a:ext cx="4091620" cy="580472"/>
        </p:xfrm>
        <a:graphic>
          <a:graphicData uri="http://schemas.openxmlformats.org/presentationml/2006/ole">
            <mc:AlternateContent xmlns:mc="http://schemas.openxmlformats.org/markup-compatibility/2006">
              <mc:Choice xmlns:v="urn:schemas-microsoft-com:vml" Requires="v">
                <p:oleObj spid="_x0000_s42076" name="公式" r:id="rId7" imgW="2755900" imgH="393700" progId="Equation.3">
                  <p:embed/>
                </p:oleObj>
              </mc:Choice>
              <mc:Fallback>
                <p:oleObj name="公式" r:id="rId7" imgW="2755900" imgH="393700" progId="Equation.3">
                  <p:embed/>
                  <p:pic>
                    <p:nvPicPr>
                      <p:cNvPr id="0" name="Object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24902" y="2713713"/>
                        <a:ext cx="4091620" cy="580472"/>
                      </a:xfrm>
                      <a:prstGeom prst="rect">
                        <a:avLst/>
                      </a:prstGeom>
                      <a:noFill/>
                      <a:ln>
                        <a:noFill/>
                      </a:ln>
                    </p:spPr>
                  </p:pic>
                </p:oleObj>
              </mc:Fallback>
            </mc:AlternateContent>
          </a:graphicData>
        </a:graphic>
      </p:graphicFrame>
      <p:sp>
        <p:nvSpPr>
          <p:cNvPr id="29" name="Rectangle 19"/>
          <p:cNvSpPr>
            <a:spLocks noChangeArrowheads="1"/>
          </p:cNvSpPr>
          <p:nvPr>
            <p:custDataLst>
              <p:tags r:id="rId9"/>
            </p:custDataLst>
          </p:nvPr>
        </p:nvSpPr>
        <p:spPr bwMode="auto">
          <a:xfrm>
            <a:off x="685800" y="3384503"/>
            <a:ext cx="338328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rPr>
              <a:t>同时根据公式可得：</a:t>
            </a:r>
            <a:endParaRPr lang="zh-CN" altLang="en-US" sz="2800" dirty="0">
              <a:solidFill>
                <a:schemeClr val="dk1"/>
              </a:solidFill>
              <a:latin typeface="黑体" panose="02010609060101010101" pitchFamily="49" charset="-122"/>
              <a:ea typeface="黑体" panose="02010609060101010101" pitchFamily="49" charset="-122"/>
            </a:endParaRPr>
          </a:p>
        </p:txBody>
      </p:sp>
      <p:graphicFrame>
        <p:nvGraphicFramePr>
          <p:cNvPr id="26" name="对象 25"/>
          <p:cNvGraphicFramePr>
            <a:graphicFrameLocks noChangeAspect="1"/>
          </p:cNvGraphicFramePr>
          <p:nvPr/>
        </p:nvGraphicFramePr>
        <p:xfrm>
          <a:off x="589254" y="4086002"/>
          <a:ext cx="7823484" cy="784172"/>
        </p:xfrm>
        <a:graphic>
          <a:graphicData uri="http://schemas.openxmlformats.org/presentationml/2006/ole">
            <mc:AlternateContent xmlns:mc="http://schemas.openxmlformats.org/markup-compatibility/2006">
              <mc:Choice xmlns:v="urn:schemas-microsoft-com:vml" Requires="v">
                <p:oleObj spid="_x0000_s42077" name="公式" r:id="rId10" imgW="4089400" imgH="406400" progId="Equation.3">
                  <p:embed/>
                </p:oleObj>
              </mc:Choice>
              <mc:Fallback>
                <p:oleObj name="公式" r:id="rId10" imgW="4089400" imgH="406400" progId="Equation.3">
                  <p:embed/>
                  <p:pic>
                    <p:nvPicPr>
                      <p:cNvPr id="0" name="Object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9254" y="4086002"/>
                        <a:ext cx="7823484" cy="784172"/>
                      </a:xfrm>
                      <a:prstGeom prst="rect">
                        <a:avLst/>
                      </a:prstGeom>
                      <a:noFill/>
                      <a:ln>
                        <a:noFill/>
                      </a:ln>
                    </p:spPr>
                  </p:pic>
                </p:oleObj>
              </mc:Fallback>
            </mc:AlternateContent>
          </a:graphicData>
        </a:graphic>
      </p:graphicFrame>
      <p:sp>
        <p:nvSpPr>
          <p:cNvPr id="31" name="Rectangle 22"/>
          <p:cNvSpPr>
            <a:spLocks noChangeArrowheads="1"/>
          </p:cNvSpPr>
          <p:nvPr/>
        </p:nvSpPr>
        <p:spPr bwMode="auto">
          <a:xfrm>
            <a:off x="483751" y="5100848"/>
            <a:ext cx="7696200"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r>
              <a:rPr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均符合要求，因此应该选用抽头比为</a:t>
            </a:r>
            <a:r>
              <a:rPr lang="en-US" altLang="zh-CN"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73</a:t>
            </a:r>
            <a:r>
              <a:rPr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％的自耦变压器降压起动，即可满足负载起动的要求。</a:t>
            </a:r>
            <a:endParaRPr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1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4"/>
          <p:cNvSpPr>
            <a:spLocks noChangeArrowheads="1"/>
          </p:cNvSpPr>
          <p:nvPr>
            <p:custDataLst>
              <p:tags r:id="rId2"/>
            </p:custDataLst>
          </p:nvPr>
        </p:nvSpPr>
        <p:spPr bwMode="auto">
          <a:xfrm>
            <a:off x="-53340" y="1426210"/>
            <a:ext cx="529082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．转子电路串入对称电阻起动</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8" name="Rectangle 5"/>
          <p:cNvSpPr>
            <a:spLocks noChangeArrowheads="1"/>
          </p:cNvSpPr>
          <p:nvPr>
            <p:custDataLst>
              <p:tags r:id="rId3"/>
            </p:custDataLst>
          </p:nvPr>
        </p:nvSpPr>
        <p:spPr bwMode="auto">
          <a:xfrm>
            <a:off x="317500" y="1948180"/>
            <a:ext cx="26225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）起动过程分析</a:t>
            </a:r>
            <a:endPar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Rectangle 6"/>
          <p:cNvSpPr>
            <a:spLocks noChangeArrowheads="1"/>
          </p:cNvSpPr>
          <p:nvPr>
            <p:custDataLst>
              <p:tags r:id="rId4"/>
            </p:custDataLst>
          </p:nvPr>
        </p:nvSpPr>
        <p:spPr bwMode="auto">
          <a:xfrm>
            <a:off x="310515" y="2507615"/>
            <a:ext cx="4062730" cy="4078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lnSpc>
                <a:spcPct val="120000"/>
              </a:lnSpc>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通常在转子电路中接入</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级星形联接的三相起动变阻器，在小功率和中等功率的电动机中，变阻器材料采用高电阻的合金或铸铁电阻片组成；而在大功率的电动机中，则可用水电阻。起动变阻器通过电刷及滑环与转子绕组联接起来，如图所示。</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三相绕线式异步电动机的起动</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6"/>
          <a:stretch>
            <a:fillRect/>
          </a:stretch>
        </p:blipFill>
        <p:spPr>
          <a:xfrm>
            <a:off x="4156710" y="2007235"/>
            <a:ext cx="4801870" cy="3627755"/>
          </a:xfrm>
          <a:prstGeom prst="rect">
            <a:avLst/>
          </a:prstGeom>
        </p:spPr>
      </p:pic>
    </p:spTree>
    <p:custDataLst>
      <p:tags r:id="rId7"/>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5"/>
          <p:cNvSpPr>
            <a:spLocks noChangeArrowheads="1"/>
          </p:cNvSpPr>
          <p:nvPr>
            <p:custDataLst>
              <p:tags r:id="rId2"/>
            </p:custDataLst>
          </p:nvPr>
        </p:nvSpPr>
        <p:spPr bwMode="auto">
          <a:xfrm>
            <a:off x="76200" y="1252285"/>
            <a:ext cx="53651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．转子电路串入频敏变阻器起动</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Rectangle 6"/>
          <p:cNvSpPr>
            <a:spLocks noChangeArrowheads="1"/>
          </p:cNvSpPr>
          <p:nvPr>
            <p:custDataLst>
              <p:tags r:id="rId3"/>
            </p:custDataLst>
          </p:nvPr>
        </p:nvSpPr>
        <p:spPr bwMode="auto">
          <a:xfrm>
            <a:off x="457200" y="1775505"/>
            <a:ext cx="358965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１</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频敏变阻器的结构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4" name="Rectangle 2"/>
          <p:cNvSpPr txBox="1">
            <a:spLocks noChangeArrowheads="1"/>
          </p:cNvSpPr>
          <p:nvPr>
            <p:custDataLst>
              <p:tags r:id="rId4"/>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三相绕线式异步电动机的起动</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5" name="组合 4"/>
          <p:cNvGrpSpPr/>
          <p:nvPr/>
        </p:nvGrpSpPr>
        <p:grpSpPr>
          <a:xfrm>
            <a:off x="27940" y="242570"/>
            <a:ext cx="9122410" cy="732155"/>
            <a:chOff x="44" y="382"/>
            <a:chExt cx="14366" cy="1153"/>
          </a:xfrm>
        </p:grpSpPr>
        <p:sp>
          <p:nvSpPr>
            <p:cNvPr id="6" name="文本框 5"/>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rot="0">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2" name="图片 1"/>
          <p:cNvPicPr>
            <a:picLocks noChangeAspect="1"/>
          </p:cNvPicPr>
          <p:nvPr/>
        </p:nvPicPr>
        <p:blipFill>
          <a:blip r:embed="rId5"/>
          <a:stretch>
            <a:fillRect/>
          </a:stretch>
        </p:blipFill>
        <p:spPr>
          <a:xfrm>
            <a:off x="1016635" y="2705735"/>
            <a:ext cx="3657600" cy="3519805"/>
          </a:xfrm>
          <a:prstGeom prst="rect">
            <a:avLst/>
          </a:prstGeom>
        </p:spPr>
      </p:pic>
    </p:spTree>
    <p:custDataLst>
      <p:tags r:id="rId6"/>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5"/>
          <p:cNvSpPr>
            <a:spLocks noChangeArrowheads="1"/>
          </p:cNvSpPr>
          <p:nvPr>
            <p:custDataLst>
              <p:tags r:id="rId2"/>
            </p:custDataLst>
          </p:nvPr>
        </p:nvSpPr>
        <p:spPr bwMode="auto">
          <a:xfrm>
            <a:off x="76200" y="1252285"/>
            <a:ext cx="53651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．转子电路串入频敏变阻器起动</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Rectangle 6"/>
          <p:cNvSpPr>
            <a:spLocks noChangeArrowheads="1"/>
          </p:cNvSpPr>
          <p:nvPr>
            <p:custDataLst>
              <p:tags r:id="rId3"/>
            </p:custDataLst>
          </p:nvPr>
        </p:nvSpPr>
        <p:spPr bwMode="auto">
          <a:xfrm>
            <a:off x="457200" y="1775505"/>
            <a:ext cx="200596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工作原理</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4"/>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三相绕线式异步电动机的起动</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5"/>
          <a:stretch>
            <a:fillRect/>
          </a:stretch>
        </p:blipFill>
        <p:spPr>
          <a:xfrm>
            <a:off x="2322830" y="2652395"/>
            <a:ext cx="3675380" cy="2966085"/>
          </a:xfrm>
          <a:prstGeom prst="rect">
            <a:avLst/>
          </a:prstGeom>
        </p:spPr>
      </p:pic>
    </p:spTree>
    <p:custDataLst>
      <p:tags r:id="rId6"/>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4"/>
          <p:cNvSpPr>
            <a:spLocks noChangeArrowheads="1"/>
          </p:cNvSpPr>
          <p:nvPr>
            <p:custDataLst>
              <p:tags r:id="rId2"/>
            </p:custDataLst>
          </p:nvPr>
        </p:nvSpPr>
        <p:spPr bwMode="auto">
          <a:xfrm>
            <a:off x="381000" y="1327486"/>
            <a:ext cx="129476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应用</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Rectangle 5"/>
          <p:cNvSpPr>
            <a:spLocks noChangeArrowheads="1"/>
          </p:cNvSpPr>
          <p:nvPr>
            <p:custDataLst>
              <p:tags r:id="rId3"/>
            </p:custDataLst>
          </p:nvPr>
        </p:nvSpPr>
        <p:spPr bwMode="auto">
          <a:xfrm>
            <a:off x="312366" y="1800076"/>
            <a:ext cx="8537575"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在实际工作中常根据电动机的功率和起动要求，从产品目录中选用相应的频敏变阻器。单台频敏变阻器的体积、自重不要过大，当电动机的功率大到一定程度时，就可由多组频敏变阻器连接使用。连接种类有单组、二组串联、二组并联、二串联二并联等接法，如图</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9.5.11</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ａ</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ｂ</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ｃ</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ｄ</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所示。</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4"/>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四、</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三相绕线式异步电动机的起动</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5"/>
          <a:stretch>
            <a:fillRect/>
          </a:stretch>
        </p:blipFill>
        <p:spPr>
          <a:xfrm>
            <a:off x="2195195" y="3906520"/>
            <a:ext cx="4971415" cy="2799080"/>
          </a:xfrm>
          <a:prstGeom prst="rect">
            <a:avLst/>
          </a:prstGeom>
        </p:spPr>
      </p:pic>
    </p:spTree>
    <p:custDataLst>
      <p:tags r:id="rId6"/>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457200" y="1435174"/>
            <a:ext cx="419163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异步电动机的转速公式：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2" name="对象 11"/>
          <p:cNvGraphicFramePr>
            <a:graphicFrameLocks noChangeAspect="1"/>
          </p:cNvGraphicFramePr>
          <p:nvPr/>
        </p:nvGraphicFramePr>
        <p:xfrm>
          <a:off x="2574125" y="2857330"/>
          <a:ext cx="3494897" cy="899561"/>
        </p:xfrm>
        <a:graphic>
          <a:graphicData uri="http://schemas.openxmlformats.org/presentationml/2006/ole">
            <mc:AlternateContent xmlns:mc="http://schemas.openxmlformats.org/markup-compatibility/2006">
              <mc:Choice xmlns:v="urn:schemas-microsoft-com:vml" Requires="v">
                <p:oleObj spid="_x0000_s43041" name="公式" r:id="rId3" imgW="1625600" imgH="419100" progId="Equation.3">
                  <p:embed/>
                </p:oleObj>
              </mc:Choice>
              <mc:Fallback>
                <p:oleObj name="公式" r:id="rId3" imgW="1625600" imgH="4191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4125" y="2857330"/>
                        <a:ext cx="3494897" cy="899561"/>
                      </a:xfrm>
                      <a:prstGeom prst="rect">
                        <a:avLst/>
                      </a:prstGeom>
                      <a:noFill/>
                      <a:ln>
                        <a:noFill/>
                      </a:ln>
                    </p:spPr>
                  </p:pic>
                </p:oleObj>
              </mc:Fallback>
            </mc:AlternateContent>
          </a:graphicData>
        </a:graphic>
      </p:graphicFrame>
      <p:sp>
        <p:nvSpPr>
          <p:cNvPr id="2" name="Rectangle 2"/>
          <p:cNvSpPr txBox="1">
            <a:spLocks noChangeArrowheads="1"/>
          </p:cNvSpPr>
          <p:nvPr>
            <p:custDataLst>
              <p:tags r:id="rId5"/>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7"/>
          <p:cNvSpPr>
            <a:spLocks noChangeArrowheads="1"/>
          </p:cNvSpPr>
          <p:nvPr>
            <p:custDataLst>
              <p:tags r:id="rId2"/>
            </p:custDataLst>
          </p:nvPr>
        </p:nvSpPr>
        <p:spPr bwMode="auto">
          <a:xfrm>
            <a:off x="434975" y="1792918"/>
            <a:ext cx="8229600" cy="4009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lnSpc>
                <a:spcPct val="13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可将异步电动机</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的调速</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方法分为两大类：</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3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在定子方面是改变同步转速</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n′</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。可以用：</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3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①改变电机的磁极对数；</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3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②改变电源频率来实现。</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3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在转子方面是改变转差率。可以用：</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3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①在绕线式转子电路中串接电阻；</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3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②在绕线式转子电路中引入附加电势来实现。</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4"/>
          <p:cNvSpPr>
            <a:spLocks noChangeArrowheads="1"/>
          </p:cNvSpPr>
          <p:nvPr>
            <p:custDataLst>
              <p:tags r:id="rId2"/>
            </p:custDataLst>
          </p:nvPr>
        </p:nvSpPr>
        <p:spPr bwMode="auto">
          <a:xfrm>
            <a:off x="258418" y="1459875"/>
            <a:ext cx="368173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改变磁极对数调速</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Rectangle 5"/>
          <p:cNvSpPr>
            <a:spLocks noChangeArrowheads="1"/>
          </p:cNvSpPr>
          <p:nvPr>
            <p:custDataLst>
              <p:tags r:id="rId3"/>
            </p:custDataLst>
          </p:nvPr>
        </p:nvSpPr>
        <p:spPr bwMode="auto">
          <a:xfrm>
            <a:off x="542522" y="1958831"/>
            <a:ext cx="201866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）变极原理 </a:t>
            </a:r>
            <a:endPar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Rectangle 6"/>
          <p:cNvSpPr>
            <a:spLocks noChangeArrowheads="1"/>
          </p:cNvSpPr>
          <p:nvPr>
            <p:custDataLst>
              <p:tags r:id="rId4"/>
            </p:custDataLst>
          </p:nvPr>
        </p:nvSpPr>
        <p:spPr bwMode="auto">
          <a:xfrm>
            <a:off x="533400" y="2420576"/>
            <a:ext cx="8274050"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改变定子的磁极对数，通常用改变定子绕组的接法来实现。为了说明改变绕组的连接而变更磁极对数的原理，现研究图所示的一相绕组改接方法。 </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1" name="Picture 7"/>
          <p:cNvPicPr>
            <a:picLocks noChangeAspect="1" noChangeArrowheads="1"/>
          </p:cNvPicPr>
          <p:nvPr/>
        </p:nvPicPr>
        <p:blipFill>
          <a:blip r:embed="rId5"/>
          <a:srcRect/>
          <a:stretch>
            <a:fillRect/>
          </a:stretch>
        </p:blipFill>
        <p:spPr bwMode="auto">
          <a:xfrm>
            <a:off x="1564596" y="3620179"/>
            <a:ext cx="5825803" cy="2075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8"/>
          <p:cNvSpPr>
            <a:spLocks noChangeArrowheads="1"/>
          </p:cNvSpPr>
          <p:nvPr>
            <p:custDataLst>
              <p:tags r:id="rId6"/>
            </p:custDataLst>
          </p:nvPr>
        </p:nvSpPr>
        <p:spPr bwMode="auto">
          <a:xfrm>
            <a:off x="2140585" y="5866290"/>
            <a:ext cx="41452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hangingPunct="1"/>
            <a:r>
              <a:rPr lang="zh-CN" altLang="en-US"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9.5.12  </a:t>
            </a:r>
            <a:r>
              <a:rPr lang="zh-CN" altLang="en-US"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一</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相绕组改接方法</a:t>
            </a:r>
            <a:endPar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7"/>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8"/>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380999" y="1334633"/>
            <a:ext cx="557720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1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）典型的变极方法及其机械特性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7" name="Rectangle 5"/>
          <p:cNvSpPr>
            <a:spLocks noChangeArrowheads="1"/>
          </p:cNvSpPr>
          <p:nvPr>
            <p:custDataLst>
              <p:tags r:id="rId3"/>
            </p:custDataLst>
          </p:nvPr>
        </p:nvSpPr>
        <p:spPr bwMode="auto">
          <a:xfrm>
            <a:off x="863600" y="1889172"/>
            <a:ext cx="292544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Y</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－双</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Y</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接法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8" name="图片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913" y="2618795"/>
            <a:ext cx="4185087" cy="2354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7"/>
          <p:cNvSpPr>
            <a:spLocks noChangeArrowheads="1"/>
          </p:cNvSpPr>
          <p:nvPr>
            <p:custDataLst>
              <p:tags r:id="rId5"/>
            </p:custDataLst>
          </p:nvPr>
        </p:nvSpPr>
        <p:spPr bwMode="auto">
          <a:xfrm>
            <a:off x="901490" y="5559098"/>
            <a:ext cx="30784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hangingPunct="1"/>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9.5.1</a:t>
            </a:r>
            <a:r>
              <a:rPr lang="en-US" altLang="zh-CN" sz="2400" dirty="0">
                <a:solidFill>
                  <a:schemeClr val="lt1"/>
                </a:solidFill>
                <a:latin typeface="黑体" panose="02010609060101010101" pitchFamily="49" charset="-122"/>
                <a:ea typeface="黑体" panose="02010609060101010101" pitchFamily="49" charset="-122"/>
                <a:cs typeface="黑体" panose="02010609060101010101" pitchFamily="49" charset="-122"/>
              </a:rPr>
              <a:t>3 Y</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－双</a:t>
            </a:r>
            <a:r>
              <a:rPr lang="en-US" altLang="zh-CN" sz="2400" dirty="0">
                <a:solidFill>
                  <a:schemeClr val="lt1"/>
                </a:solidFill>
                <a:latin typeface="黑体" panose="02010609060101010101" pitchFamily="49" charset="-122"/>
                <a:ea typeface="黑体" panose="02010609060101010101" pitchFamily="49" charset="-122"/>
                <a:cs typeface="黑体" panose="02010609060101010101" pitchFamily="49" charset="-122"/>
              </a:rPr>
              <a:t>Y</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接法</a:t>
            </a:r>
            <a:endPar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0" name="图片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9298" y="2618796"/>
            <a:ext cx="3080966" cy="278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9"/>
          <p:cNvSpPr>
            <a:spLocks noChangeArrowheads="1"/>
          </p:cNvSpPr>
          <p:nvPr>
            <p:custDataLst>
              <p:tags r:id="rId7"/>
            </p:custDataLst>
          </p:nvPr>
        </p:nvSpPr>
        <p:spPr bwMode="auto">
          <a:xfrm>
            <a:off x="5105400" y="5529417"/>
            <a:ext cx="3231736"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1" hangingPunct="1"/>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9.5.1</a:t>
            </a:r>
            <a:r>
              <a:rPr lang="en-US" altLang="zh-CN" sz="2000" dirty="0">
                <a:solidFill>
                  <a:schemeClr val="lt1"/>
                </a:solidFill>
                <a:latin typeface="黑体" panose="02010609060101010101" pitchFamily="49" charset="-122"/>
                <a:ea typeface="黑体" panose="02010609060101010101" pitchFamily="49" charset="-122"/>
                <a:cs typeface="黑体" panose="02010609060101010101" pitchFamily="49" charset="-122"/>
              </a:rPr>
              <a:t>4 Y</a:t>
            </a:r>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－双</a:t>
            </a:r>
            <a:r>
              <a:rPr lang="en-US" altLang="zh-CN" sz="2000" dirty="0">
                <a:solidFill>
                  <a:schemeClr val="lt1"/>
                </a:solidFill>
                <a:latin typeface="黑体" panose="02010609060101010101" pitchFamily="49" charset="-122"/>
                <a:ea typeface="黑体" panose="02010609060101010101" pitchFamily="49" charset="-122"/>
                <a:cs typeface="黑体" panose="02010609060101010101" pitchFamily="49" charset="-122"/>
              </a:rPr>
              <a:t>Y</a:t>
            </a:r>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变极调速机械特性 </a:t>
            </a:r>
            <a:endPar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8"/>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9"/>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269925" y="919639"/>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dirty="0">
                <a:solidFill>
                  <a:schemeClr val="dk1">
                    <a:lumMod val="85000"/>
                    <a:lumOff val="15000"/>
                  </a:schemeClr>
                </a:solidFill>
                <a:latin typeface="黑体" panose="02010609060101010101" pitchFamily="49" charset="-122"/>
                <a:ea typeface="黑体" panose="02010609060101010101" pitchFamily="49" charset="-122"/>
              </a:rPr>
              <a:t>新技术新知识</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2" name="组合 1"/>
          <p:cNvGrpSpPr/>
          <p:nvPr/>
        </p:nvGrpSpPr>
        <p:grpSpPr>
          <a:xfrm>
            <a:off x="104140" y="242570"/>
            <a:ext cx="9046210" cy="732155"/>
            <a:chOff x="164" y="382"/>
            <a:chExt cx="14246" cy="1153"/>
          </a:xfrm>
        </p:grpSpPr>
        <p:sp>
          <p:nvSpPr>
            <p:cNvPr id="3" name="文本框 2"/>
            <p:cNvSpPr txBox="1"/>
            <p:nvPr/>
          </p:nvSpPr>
          <p:spPr>
            <a:xfrm>
              <a:off x="16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2" name="矩形 11"/>
          <p:cNvSpPr/>
          <p:nvPr>
            <p:custDataLst>
              <p:tags r:id="rId3"/>
            </p:custDataLst>
          </p:nvPr>
        </p:nvSpPr>
        <p:spPr>
          <a:xfrm>
            <a:off x="147955" y="1565910"/>
            <a:ext cx="8759825" cy="5139055"/>
          </a:xfrm>
          <a:prstGeom prst="rect">
            <a:avLst/>
          </a:prstGeom>
        </p:spPr>
        <p:txBody>
          <a:bodyPr wrap="square">
            <a:spAutoFit/>
          </a:bodyPr>
          <a:p>
            <a:pPr algn="ct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软启动技术：三相异步电动机重负载启动中的关键</a:t>
            </a:r>
            <a:r>
              <a:rPr lang="zh-CN" altLang="en-US" sz="24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作用</a:t>
            </a:r>
            <a:endParaRPr lang="en-US" altLang="zh-CN" sz="24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ctr"/>
            <a:r>
              <a:rPr lang="zh-CN" altLang="en-US" sz="24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与</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效益分析</a:t>
            </a:r>
            <a:endPar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软</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启动技术在三相异步电动机的应用中扮演着至关重要的角色，尤其是在涉及重负载启动的场合。例如，在起重机、升降机、输送带等重负载设备中，电动机在启动时往往需要克服较大的静态摩擦力，如果没有适当的控制，会产生巨大的扭矩冲击，这不仅会对机械结构造成损害，还可能对电动机本身造成损伤。这时，软启动</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技术应用就尤为</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重要，它</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能平滑</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地控制</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电动机启动</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过程，逐渐增加电流和扭矩，从而有效减少启动时的冲击。</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在</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化工行业，泵类设备在启动时可能会遇到水锤效应，这是一种由于流体突然停止流动而产生的压力波，它会对管道系统造成极大的压力，甚至导致管道损坏。软启动技术通过缓慢增加电动机的转速，避免了这种突然的压力变化，保护了管道系统的完整性。</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此外</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在风力发电领域，软启动技术的应用同样重要。风力发电机组在启动时，如果直接接入电网，可能会对电网造成冲击，影响系统的稳定性。软启动器可以逐渐增加电动机的电流，减少对电网的冲击，从而提高整个发电系统的稳定性和可靠性。</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4"/>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425450" y="1306003"/>
            <a:ext cx="293624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双</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Y</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接法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7"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104" y="2325757"/>
            <a:ext cx="4433134" cy="2627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3999" y="2027583"/>
            <a:ext cx="3280599" cy="29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6"/>
          <p:cNvSpPr>
            <a:spLocks noChangeArrowheads="1"/>
          </p:cNvSpPr>
          <p:nvPr>
            <p:custDataLst>
              <p:tags r:id="rId5"/>
            </p:custDataLst>
          </p:nvPr>
        </p:nvSpPr>
        <p:spPr bwMode="auto">
          <a:xfrm>
            <a:off x="384174" y="5297759"/>
            <a:ext cx="356997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图</a:t>
            </a:r>
            <a:r>
              <a:rPr 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9.5.1</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3 </a:t>
            </a:r>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双</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Y</a:t>
            </a:r>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接法</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 </a:t>
            </a:r>
            <a:endPar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Rectangle 9"/>
          <p:cNvSpPr>
            <a:spLocks noChangeArrowheads="1"/>
          </p:cNvSpPr>
          <p:nvPr>
            <p:custDataLst>
              <p:tags r:id="rId6"/>
            </p:custDataLst>
          </p:nvPr>
        </p:nvSpPr>
        <p:spPr bwMode="auto">
          <a:xfrm>
            <a:off x="4953000" y="5063364"/>
            <a:ext cx="3137452"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1" hangingPunct="1"/>
            <a:r>
              <a:rPr lang="zh-CN" altLang="en-US" sz="2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图</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9.5.1</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5  ∆—</a:t>
            </a:r>
            <a:r>
              <a:rPr lang="zh-CN" altLang="en-US" sz="2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双</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Y</a:t>
            </a:r>
            <a:r>
              <a:rPr lang="zh-CN" altLang="en-US" sz="2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变极调速机械特性 </a:t>
            </a:r>
            <a:endParaRPr lang="zh-CN" altLang="en-US" sz="2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7"/>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8"/>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198782" y="1371329"/>
            <a:ext cx="225679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变频调速</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7" name="Rectangle 5"/>
          <p:cNvSpPr>
            <a:spLocks noChangeArrowheads="1"/>
          </p:cNvSpPr>
          <p:nvPr>
            <p:custDataLst>
              <p:tags r:id="rId3"/>
            </p:custDataLst>
          </p:nvPr>
        </p:nvSpPr>
        <p:spPr bwMode="auto">
          <a:xfrm>
            <a:off x="425450" y="1842125"/>
            <a:ext cx="3702866"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变频电源的种类</a:t>
            </a:r>
            <a:endPar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8" name="Rectangle 6"/>
          <p:cNvSpPr>
            <a:spLocks noChangeArrowheads="1"/>
          </p:cNvSpPr>
          <p:nvPr>
            <p:custDataLst>
              <p:tags r:id="rId4"/>
            </p:custDataLst>
          </p:nvPr>
        </p:nvSpPr>
        <p:spPr bwMode="auto">
          <a:xfrm>
            <a:off x="625632" y="2365147"/>
            <a:ext cx="7297582" cy="3107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rPr>
              <a:t>（１）</a:t>
            </a:r>
            <a:r>
              <a:rPr lang="zh-CN" altLang="en-US" sz="2800" dirty="0" smtClean="0">
                <a:solidFill>
                  <a:schemeClr val="dk1"/>
                </a:solidFill>
                <a:latin typeface="黑体" panose="02010609060101010101" pitchFamily="49" charset="-122"/>
                <a:ea typeface="黑体" panose="02010609060101010101" pitchFamily="49" charset="-122"/>
              </a:rPr>
              <a:t>变频机组</a:t>
            </a:r>
            <a:endParaRPr lang="en-US" altLang="zh-CN" sz="2800" dirty="0" smtClean="0">
              <a:solidFill>
                <a:schemeClr val="dk1"/>
              </a:solidFill>
              <a:latin typeface="黑体" panose="02010609060101010101" pitchFamily="49" charset="-122"/>
              <a:ea typeface="黑体" panose="02010609060101010101" pitchFamily="49" charset="-122"/>
            </a:endParaRPr>
          </a:p>
          <a:p>
            <a:pPr eaLnBrk="1" hangingPunct="1"/>
            <a:r>
              <a:rPr lang="zh-CN" altLang="en-US" sz="2800" dirty="0" smtClean="0">
                <a:solidFill>
                  <a:schemeClr val="dk1"/>
                </a:solidFill>
                <a:latin typeface="黑体" panose="02010609060101010101" pitchFamily="49" charset="-122"/>
                <a:ea typeface="黑体" panose="02010609060101010101" pitchFamily="49" charset="-122"/>
              </a:rPr>
              <a:t>变频机组是由直流电动机和交流发电机组成，通过调节直流电动机的转速就能改变交流发电机的频率。</a:t>
            </a:r>
            <a:endParaRPr lang="en-US" altLang="zh-CN" sz="2800" dirty="0" smtClean="0">
              <a:solidFill>
                <a:schemeClr val="dk1"/>
              </a:solidFill>
              <a:latin typeface="黑体" panose="02010609060101010101" pitchFamily="49" charset="-122"/>
              <a:ea typeface="黑体" panose="02010609060101010101" pitchFamily="49" charset="-122"/>
            </a:endParaRPr>
          </a:p>
          <a:p>
            <a:pPr eaLnBrk="1" hangingPunct="1"/>
            <a:r>
              <a:rPr lang="zh-CN" altLang="en-US" sz="2800" dirty="0" smtClean="0">
                <a:solidFill>
                  <a:schemeClr val="dk1"/>
                </a:solidFill>
                <a:latin typeface="黑体" panose="02010609060101010101" pitchFamily="49" charset="-122"/>
                <a:ea typeface="黑体" panose="02010609060101010101" pitchFamily="49" charset="-122"/>
              </a:rPr>
              <a:t>特点：设备费用高，效率低。</a:t>
            </a:r>
            <a:endParaRPr lang="en-US" altLang="zh-CN" sz="2800" dirty="0" smtClean="0">
              <a:solidFill>
                <a:schemeClr val="dk1"/>
              </a:solidFill>
              <a:latin typeface="黑体" panose="02010609060101010101" pitchFamily="49" charset="-122"/>
              <a:ea typeface="黑体" panose="02010609060101010101" pitchFamily="49" charset="-122"/>
            </a:endParaRPr>
          </a:p>
          <a:p>
            <a:pPr eaLnBrk="1" hangingPunct="1"/>
            <a:r>
              <a:rPr lang="zh-CN" altLang="en-US" sz="2800" dirty="0" smtClean="0">
                <a:solidFill>
                  <a:schemeClr val="dk1"/>
                </a:solidFill>
                <a:latin typeface="黑体" panose="02010609060101010101" pitchFamily="49" charset="-122"/>
                <a:ea typeface="黑体" panose="02010609060101010101" pitchFamily="49" charset="-122"/>
              </a:rPr>
              <a:t>目前，随着半导体变流技术的发展，已被晶闸管变频装置所取代。</a:t>
            </a:r>
            <a:endParaRPr lang="zh-CN" altLang="en-US" sz="2800" dirty="0" smtClean="0">
              <a:solidFill>
                <a:schemeClr val="dk1"/>
              </a:solidFill>
              <a:latin typeface="黑体" panose="02010609060101010101" pitchFamily="49" charset="-122"/>
              <a:ea typeface="黑体" panose="02010609060101010101" pitchFamily="49" charset="-122"/>
            </a:endParaRPr>
          </a:p>
        </p:txBody>
      </p:sp>
      <p:sp>
        <p:nvSpPr>
          <p:cNvPr id="2" name="Rectangle 2"/>
          <p:cNvSpPr txBox="1">
            <a:spLocks noChangeArrowheads="1"/>
          </p:cNvSpPr>
          <p:nvPr>
            <p:custDataLst>
              <p:tags r:id="rId5"/>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198782" y="1371329"/>
            <a:ext cx="225679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变频调速</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7" name="Rectangle 5"/>
          <p:cNvSpPr>
            <a:spLocks noChangeArrowheads="1"/>
          </p:cNvSpPr>
          <p:nvPr>
            <p:custDataLst>
              <p:tags r:id="rId3"/>
            </p:custDataLst>
          </p:nvPr>
        </p:nvSpPr>
        <p:spPr bwMode="auto">
          <a:xfrm>
            <a:off x="425450" y="1842125"/>
            <a:ext cx="3702866"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变频电源的种类</a:t>
            </a:r>
            <a:endPar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Rectangle 7"/>
          <p:cNvSpPr>
            <a:spLocks noChangeArrowheads="1"/>
          </p:cNvSpPr>
          <p:nvPr>
            <p:custDataLst>
              <p:tags r:id="rId4"/>
            </p:custDataLst>
          </p:nvPr>
        </p:nvSpPr>
        <p:spPr bwMode="auto">
          <a:xfrm>
            <a:off x="877888" y="2402506"/>
            <a:ext cx="4541815" cy="3107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）交</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直</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交变频</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装置</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◆是静止的变频装置。</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静止的变频装置（多由晶闸管组成）：</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交</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直</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交变频装置</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交</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交变频装置</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1" name="图片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7880" y="1893924"/>
            <a:ext cx="2047178" cy="3748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p:cNvSpPr/>
          <p:nvPr>
            <p:custDataLst>
              <p:tags r:id="rId6"/>
            </p:custDataLst>
          </p:nvPr>
        </p:nvSpPr>
        <p:spPr>
          <a:xfrm>
            <a:off x="5419755" y="5711159"/>
            <a:ext cx="3268980" cy="368300"/>
          </a:xfrm>
          <a:prstGeom prst="rect">
            <a:avLst/>
          </a:prstGeom>
        </p:spPr>
        <p:txBody>
          <a:bodyPr wrap="none">
            <a:spAutoFit/>
          </a:bodyPr>
          <a:lstStyle/>
          <a:p>
            <a:r>
              <a:rPr lang="zh-CN" altLang="en-US" sz="1800" dirty="0">
                <a:solidFill>
                  <a:schemeClr val="tx1"/>
                </a:solidFill>
                <a:latin typeface="黑体" panose="02010609060101010101" pitchFamily="49" charset="-122"/>
                <a:ea typeface="黑体" panose="02010609060101010101" pitchFamily="49" charset="-122"/>
                <a:cs typeface="黑体" panose="02010609060101010101" pitchFamily="49" charset="-122"/>
              </a:rPr>
              <a:t>图</a:t>
            </a:r>
            <a:r>
              <a:rPr lang="en-US" altLang="zh-CN" sz="1800" dirty="0">
                <a:solidFill>
                  <a:schemeClr val="tx1"/>
                </a:solidFill>
                <a:latin typeface="黑体" panose="02010609060101010101" pitchFamily="49" charset="-122"/>
                <a:ea typeface="黑体" panose="02010609060101010101" pitchFamily="49" charset="-122"/>
                <a:cs typeface="黑体" panose="02010609060101010101" pitchFamily="49" charset="-122"/>
              </a:rPr>
              <a:t>9.5.16 </a:t>
            </a:r>
            <a:r>
              <a:rPr lang="zh-CN" altLang="en-US" sz="1800" dirty="0">
                <a:solidFill>
                  <a:schemeClr val="tx1"/>
                </a:solidFill>
                <a:latin typeface="黑体" panose="02010609060101010101" pitchFamily="49" charset="-122"/>
                <a:ea typeface="黑体" panose="02010609060101010101" pitchFamily="49" charset="-122"/>
                <a:cs typeface="黑体" panose="02010609060101010101" pitchFamily="49" charset="-122"/>
              </a:rPr>
              <a:t>交</a:t>
            </a:r>
            <a:r>
              <a:rPr lang="en-US" altLang="zh-CN" sz="1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1800" dirty="0">
                <a:solidFill>
                  <a:schemeClr val="tx1"/>
                </a:solidFill>
                <a:latin typeface="黑体" panose="02010609060101010101" pitchFamily="49" charset="-122"/>
                <a:ea typeface="黑体" panose="02010609060101010101" pitchFamily="49" charset="-122"/>
                <a:cs typeface="黑体" panose="02010609060101010101" pitchFamily="49" charset="-122"/>
              </a:rPr>
              <a:t>直</a:t>
            </a:r>
            <a:r>
              <a:rPr lang="en-US" altLang="zh-CN" sz="1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1800" dirty="0">
                <a:solidFill>
                  <a:schemeClr val="tx1"/>
                </a:solidFill>
                <a:latin typeface="黑体" panose="02010609060101010101" pitchFamily="49" charset="-122"/>
                <a:ea typeface="黑体" panose="02010609060101010101" pitchFamily="49" charset="-122"/>
                <a:cs typeface="黑体" panose="02010609060101010101" pitchFamily="49" charset="-122"/>
              </a:rPr>
              <a:t>交变频装置</a:t>
            </a:r>
            <a:endParaRPr lang="zh-CN" altLang="en-US" sz="1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
        <p:nvSpPr>
          <p:cNvPr id="24" name="矩形 23"/>
          <p:cNvSpPr/>
          <p:nvPr/>
        </p:nvSpPr>
        <p:spPr>
          <a:xfrm>
            <a:off x="752879" y="5289621"/>
            <a:ext cx="4276322" cy="1014730"/>
          </a:xfrm>
          <a:prstGeom prst="rect">
            <a:avLst/>
          </a:prstGeom>
        </p:spPr>
        <p:txBody>
          <a:bodyPr wrap="square">
            <a:spAutoFit/>
          </a:bodyPr>
          <a:lstStyle/>
          <a:p>
            <a:r>
              <a:rPr lang="zh-CN" altLang="en-US" sz="2000" b="1" dirty="0">
                <a:solidFill>
                  <a:srgbClr val="FF0000"/>
                </a:solidFill>
                <a:latin typeface="黑体" panose="02010609060101010101" pitchFamily="49" charset="-122"/>
                <a:ea typeface="黑体" panose="02010609060101010101" pitchFamily="49" charset="-122"/>
                <a:cs typeface="黑体" panose="02010609060101010101" pitchFamily="49" charset="-122"/>
              </a:rPr>
              <a:t>交</a:t>
            </a:r>
            <a:r>
              <a:rPr lang="en-US" altLang="zh-CN" sz="2000" b="1" dirty="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2000" b="1" dirty="0">
                <a:solidFill>
                  <a:srgbClr val="FF0000"/>
                </a:solidFill>
                <a:latin typeface="黑体" panose="02010609060101010101" pitchFamily="49" charset="-122"/>
                <a:ea typeface="黑体" panose="02010609060101010101" pitchFamily="49" charset="-122"/>
                <a:cs typeface="黑体" panose="02010609060101010101" pitchFamily="49" charset="-122"/>
              </a:rPr>
              <a:t>直</a:t>
            </a:r>
            <a:r>
              <a:rPr lang="en-US" altLang="zh-CN" sz="2000" b="1" dirty="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2000" b="1" dirty="0">
                <a:solidFill>
                  <a:srgbClr val="FF0000"/>
                </a:solidFill>
                <a:latin typeface="黑体" panose="02010609060101010101" pitchFamily="49" charset="-122"/>
                <a:ea typeface="黑体" panose="02010609060101010101" pitchFamily="49" charset="-122"/>
                <a:cs typeface="黑体" panose="02010609060101010101" pitchFamily="49" charset="-122"/>
              </a:rPr>
              <a:t>交变频</a:t>
            </a:r>
            <a:r>
              <a:rPr lang="zh-CN" altLang="en-US" sz="20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装置要经过</a:t>
            </a:r>
            <a:r>
              <a:rPr lang="en-US" altLang="zh-CN" sz="20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2</a:t>
            </a:r>
            <a:r>
              <a:rPr lang="zh-CN" altLang="en-US" sz="20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次电量变换，损耗大。</a:t>
            </a:r>
            <a:endParaRPr lang="en-US" altLang="zh-CN" sz="20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r>
              <a:rPr lang="zh-CN" altLang="en-US" sz="20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能否少一道工序，直接变呢</a:t>
            </a:r>
            <a:r>
              <a:rPr lang="en-US" altLang="zh-CN" sz="20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a:t>
            </a:r>
            <a:endParaRPr lang="en-US" altLang="zh-CN" sz="20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7"/>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8"/>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198782" y="1466579"/>
            <a:ext cx="225679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变频调速</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Rectangle 9"/>
          <p:cNvSpPr>
            <a:spLocks noChangeArrowheads="1"/>
          </p:cNvSpPr>
          <p:nvPr>
            <p:custDataLst>
              <p:tags r:id="rId3"/>
            </p:custDataLst>
          </p:nvPr>
        </p:nvSpPr>
        <p:spPr bwMode="auto">
          <a:xfrm>
            <a:off x="511620" y="2047144"/>
            <a:ext cx="357759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）交</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交变频装置</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2" name="图片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6728" y="2808696"/>
            <a:ext cx="6099059" cy="3409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txBox="1">
            <a:spLocks noChangeArrowheads="1"/>
          </p:cNvSpPr>
          <p:nvPr>
            <p:custDataLst>
              <p:tags r:id="rId5"/>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258417" y="1471305"/>
            <a:ext cx="53651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．绕线式电动机转子串电阻调速</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7" name="Rectangle 5"/>
          <p:cNvSpPr>
            <a:spLocks noChangeArrowheads="1"/>
          </p:cNvSpPr>
          <p:nvPr>
            <p:custDataLst>
              <p:tags r:id="rId3"/>
            </p:custDataLst>
          </p:nvPr>
        </p:nvSpPr>
        <p:spPr bwMode="auto">
          <a:xfrm>
            <a:off x="457200" y="2252029"/>
            <a:ext cx="3677478" cy="3538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在绕线式电动机转子电路中串电阻调速时接线图和起动时一样，所不同的是：一般起动电阻都是按短时工作设计的，而调速电阻应为长期工作。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8" name="图片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2213" y="2251425"/>
            <a:ext cx="3564100" cy="353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8"/>
          <p:cNvSpPr>
            <a:spLocks noChangeArrowheads="1"/>
          </p:cNvSpPr>
          <p:nvPr>
            <p:custDataLst>
              <p:tags r:id="rId5"/>
            </p:custDataLst>
          </p:nvPr>
        </p:nvSpPr>
        <p:spPr bwMode="auto">
          <a:xfrm>
            <a:off x="5002530" y="5914416"/>
            <a:ext cx="38404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9.5.18  </a:t>
            </a:r>
            <a:r>
              <a:rPr lang="zh-CN" altLang="en-US"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转子</a:t>
            </a:r>
            <a:r>
              <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rPr>
              <a:t>串电阻调速</a:t>
            </a:r>
            <a:endParaRPr lang="zh-CN" altLang="en-US" sz="24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6"/>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182217" y="1395105"/>
            <a:ext cx="643382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4</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．绕线式电动机转子引入附加电势调速</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7" name="Rectangle 5"/>
          <p:cNvSpPr>
            <a:spLocks noChangeArrowheads="1"/>
          </p:cNvSpPr>
          <p:nvPr>
            <p:custDataLst>
              <p:tags r:id="rId3"/>
            </p:custDataLst>
          </p:nvPr>
        </p:nvSpPr>
        <p:spPr bwMode="auto">
          <a:xfrm>
            <a:off x="329779" y="2067754"/>
            <a:ext cx="8185150"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把转子的交流电势用整流器整成直流，再用一个可控的直流电势去和它对接，就可以避免需要随时变频的麻烦。这种可控硅整流设备与绕线式异步电动机串级联接以实现平滑调速，也称为串级调速，如</a:t>
            </a: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图</a:t>
            </a:r>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9.5.20</a:t>
            </a: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所</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示。 </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8" name="图片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5764" y="3860380"/>
            <a:ext cx="5431815" cy="2338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7"/>
          <p:cNvSpPr>
            <a:spLocks noChangeArrowheads="1"/>
          </p:cNvSpPr>
          <p:nvPr>
            <p:custDataLst>
              <p:tags r:id="rId5"/>
            </p:custDataLst>
          </p:nvPr>
        </p:nvSpPr>
        <p:spPr bwMode="auto">
          <a:xfrm>
            <a:off x="3086734" y="6146042"/>
            <a:ext cx="29260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hangingPunct="1"/>
            <a:r>
              <a:rPr lang="zh-CN" altLang="en-US"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9.5.20  </a:t>
            </a:r>
            <a:r>
              <a:rPr lang="zh-CN" altLang="en-US"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串级调速</a:t>
            </a:r>
            <a:endParaRPr lang="zh-CN" altLang="en-US" sz="2400" dirty="0" smtClean="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6"/>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4"/>
          <p:cNvSpPr>
            <a:spLocks noChangeArrowheads="1"/>
          </p:cNvSpPr>
          <p:nvPr>
            <p:custDataLst>
              <p:tags r:id="rId2"/>
            </p:custDataLst>
          </p:nvPr>
        </p:nvSpPr>
        <p:spPr bwMode="auto">
          <a:xfrm>
            <a:off x="279400" y="1370965"/>
            <a:ext cx="607758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5</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．利用电磁离合器调速（滑差电机）</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8" name="图片 2"/>
          <p:cNvPicPr>
            <a:picLocks noChangeAspect="1" noChangeArrowheads="1"/>
          </p:cNvPicPr>
          <p:nvPr/>
        </p:nvPicPr>
        <p:blipFill>
          <a:blip r:embed="rId3"/>
          <a:srcRect/>
          <a:stretch>
            <a:fillRect/>
          </a:stretch>
        </p:blipFill>
        <p:spPr bwMode="auto">
          <a:xfrm>
            <a:off x="341251" y="1995764"/>
            <a:ext cx="8173678" cy="313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6"/>
          <p:cNvSpPr>
            <a:spLocks noChangeArrowheads="1"/>
          </p:cNvSpPr>
          <p:nvPr>
            <p:custDataLst>
              <p:tags r:id="rId4"/>
            </p:custDataLst>
          </p:nvPr>
        </p:nvSpPr>
        <p:spPr bwMode="auto">
          <a:xfrm>
            <a:off x="2324735" y="5471775"/>
            <a:ext cx="445008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hangingPunct="1"/>
            <a:r>
              <a:rPr lang="zh-CN" altLang="en-US" sz="2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2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9.5.21  </a:t>
            </a:r>
            <a:r>
              <a:rPr lang="zh-CN" altLang="en-US" sz="2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电磁离合器</a:t>
            </a:r>
            <a:r>
              <a:rPr lang="zh-CN" altLang="en-US" sz="2800" dirty="0">
                <a:solidFill>
                  <a:schemeClr val="lt1"/>
                </a:solidFill>
                <a:latin typeface="黑体" panose="02010609060101010101" pitchFamily="49" charset="-122"/>
                <a:ea typeface="黑体" panose="02010609060101010101" pitchFamily="49" charset="-122"/>
                <a:cs typeface="黑体" panose="02010609060101010101" pitchFamily="49" charset="-122"/>
              </a:rPr>
              <a:t>调速</a:t>
            </a:r>
            <a:endParaRPr lang="zh-CN" altLang="en-US" sz="2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五、</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三相异步电动机的调速</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4"/>
          <p:cNvSpPr>
            <a:spLocks noChangeArrowheads="1"/>
          </p:cNvSpPr>
          <p:nvPr>
            <p:custDataLst>
              <p:tags r:id="rId2"/>
            </p:custDataLst>
          </p:nvPr>
        </p:nvSpPr>
        <p:spPr bwMode="auto">
          <a:xfrm>
            <a:off x="661894" y="1244350"/>
            <a:ext cx="5345986" cy="3199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lnSpc>
                <a:spcPct val="150000"/>
              </a:lnSpc>
            </a:pPr>
            <a:r>
              <a:rPr lang="zh-CN" altLang="en-US" sz="32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制动的方法：</a:t>
            </a:r>
            <a:endParaRPr lang="en-US" altLang="zh-CN" sz="32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）能耗制动</a:t>
            </a:r>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）回馈制动</a:t>
            </a:r>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）反接制动</a:t>
            </a:r>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Rectangle 10"/>
          <p:cNvSpPr>
            <a:spLocks noChangeArrowheads="1"/>
          </p:cNvSpPr>
          <p:nvPr>
            <p:custDataLst>
              <p:tags r:id="rId3"/>
            </p:custDataLst>
          </p:nvPr>
        </p:nvSpPr>
        <p:spPr bwMode="auto">
          <a:xfrm>
            <a:off x="1066800" y="6303170"/>
            <a:ext cx="2032635"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1800" dirty="0">
                <a:solidFill>
                  <a:schemeClr val="lt1"/>
                </a:solidFill>
                <a:latin typeface="黑体" panose="02010609060101010101" pitchFamily="49" charset="-122"/>
                <a:ea typeface="黑体" panose="02010609060101010101" pitchFamily="49" charset="-122"/>
                <a:cs typeface="黑体" panose="02010609060101010101" pitchFamily="49" charset="-122"/>
              </a:rPr>
              <a:t>二、2 </a:t>
            </a:r>
            <a:r>
              <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rPr>
              <a:t>能耗制动 </a:t>
            </a:r>
            <a:endPar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4"/>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六、</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三相异步电动机的制动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4"/>
          <p:cNvSpPr>
            <a:spLocks noChangeArrowheads="1"/>
          </p:cNvSpPr>
          <p:nvPr>
            <p:custDataLst>
              <p:tags r:id="rId2"/>
            </p:custDataLst>
          </p:nvPr>
        </p:nvSpPr>
        <p:spPr bwMode="auto">
          <a:xfrm>
            <a:off x="380999" y="1263104"/>
            <a:ext cx="191516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能耗制动</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8" name="Rectangle 5"/>
          <p:cNvSpPr>
            <a:spLocks noChangeArrowheads="1"/>
          </p:cNvSpPr>
          <p:nvPr>
            <p:custDataLst>
              <p:tags r:id="rId3"/>
            </p:custDataLst>
          </p:nvPr>
        </p:nvSpPr>
        <p:spPr bwMode="auto">
          <a:xfrm>
            <a:off x="468172" y="1786424"/>
            <a:ext cx="7924800" cy="119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r>
              <a:rPr lang="en-US" altLang="zh-CN"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这种方法是把异步电动机的定子绕组从交流电源上切断后接到直流电源上，如图所示。为了限制转子电流和得到不同的制动特性，在转子电路中需要接入制动电阻 。</a:t>
            </a:r>
            <a:endPar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6674" y="3289552"/>
            <a:ext cx="180022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0"/>
          <p:cNvSpPr>
            <a:spLocks noChangeArrowheads="1"/>
          </p:cNvSpPr>
          <p:nvPr>
            <p:custDataLst>
              <p:tags r:id="rId5"/>
            </p:custDataLst>
          </p:nvPr>
        </p:nvSpPr>
        <p:spPr bwMode="auto">
          <a:xfrm>
            <a:off x="1066800" y="6398420"/>
            <a:ext cx="246888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9.5.22   </a:t>
            </a:r>
            <a:r>
              <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rPr>
              <a:t>能耗制动 </a:t>
            </a:r>
            <a:endPar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1" name="图片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9340" y="3009291"/>
            <a:ext cx="3003550" cy="286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12"/>
          <p:cNvSpPr>
            <a:spLocks noChangeArrowheads="1"/>
          </p:cNvSpPr>
          <p:nvPr>
            <p:custDataLst>
              <p:tags r:id="rId7"/>
            </p:custDataLst>
          </p:nvPr>
        </p:nvSpPr>
        <p:spPr bwMode="auto">
          <a:xfrm>
            <a:off x="4724400" y="5961857"/>
            <a:ext cx="349758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9.5.23  </a:t>
            </a:r>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耗</a:t>
            </a:r>
            <a:r>
              <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rPr>
              <a:t>制动时的机械特性 </a:t>
            </a:r>
            <a:endPar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8"/>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六、</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三相异步电动机的制动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9"/>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3" name="Rectangle 4"/>
          <p:cNvSpPr>
            <a:spLocks noChangeArrowheads="1"/>
          </p:cNvSpPr>
          <p:nvPr>
            <p:custDataLst>
              <p:tags r:id="rId2"/>
            </p:custDataLst>
          </p:nvPr>
        </p:nvSpPr>
        <p:spPr bwMode="auto">
          <a:xfrm>
            <a:off x="408816" y="1508613"/>
            <a:ext cx="211010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 </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回馈制动</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24"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8978" y="2031208"/>
            <a:ext cx="6512505" cy="3626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6"/>
          <p:cNvSpPr>
            <a:spLocks noChangeArrowheads="1"/>
          </p:cNvSpPr>
          <p:nvPr>
            <p:custDataLst>
              <p:tags r:id="rId4"/>
            </p:custDataLst>
          </p:nvPr>
        </p:nvSpPr>
        <p:spPr bwMode="auto">
          <a:xfrm>
            <a:off x="3358750" y="5791195"/>
            <a:ext cx="338328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hangingPunct="1"/>
            <a:r>
              <a:rPr lang="zh-CN" altLang="en-US" sz="2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2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9.5.24  </a:t>
            </a:r>
            <a:r>
              <a:rPr lang="zh-CN" altLang="en-US" sz="2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回馈制动</a:t>
            </a:r>
            <a:endParaRPr lang="zh-CN" altLang="en-US" sz="2800" dirty="0" smtClean="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六、</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三相异步电动机的制动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一、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异步电动机的起动性能</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二、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直接起动</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三、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降压起动</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四、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三相绕组式异步电动机的起动</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五、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三相异步电动机的调速</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六、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三相异步电动机的制动</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27940" y="242570"/>
            <a:ext cx="9122410" cy="732155"/>
            <a:chOff x="44" y="382"/>
            <a:chExt cx="14366" cy="1153"/>
          </a:xfrm>
        </p:grpSpPr>
        <p:sp>
          <p:nvSpPr>
            <p:cNvPr id="4" name="文本框 3"/>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271670" y="1370965"/>
            <a:ext cx="211010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 </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回馈制动</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7"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420" y="2273300"/>
            <a:ext cx="2771580" cy="319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6"/>
          <p:cNvSpPr>
            <a:spLocks noChangeArrowheads="1"/>
          </p:cNvSpPr>
          <p:nvPr>
            <p:custDataLst>
              <p:tags r:id="rId4"/>
            </p:custDataLst>
          </p:nvPr>
        </p:nvSpPr>
        <p:spPr bwMode="auto">
          <a:xfrm>
            <a:off x="560940" y="5598503"/>
            <a:ext cx="338328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9.5.25</a:t>
            </a:r>
            <a:r>
              <a:rPr lang="en-US" altLang="zh-CN"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 </a:t>
            </a:r>
            <a:r>
              <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rPr>
              <a:t>回馈制动的特性曲线 </a:t>
            </a:r>
            <a:endPar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2273301"/>
            <a:ext cx="3955811"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7"/>
          <p:cNvSpPr>
            <a:spLocks noChangeArrowheads="1"/>
          </p:cNvSpPr>
          <p:nvPr>
            <p:custDataLst>
              <p:tags r:id="rId6"/>
            </p:custDataLst>
          </p:nvPr>
        </p:nvSpPr>
        <p:spPr bwMode="auto">
          <a:xfrm>
            <a:off x="4495800" y="5552546"/>
            <a:ext cx="395478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9.5.26  </a:t>
            </a:r>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回馈制动</a:t>
            </a:r>
            <a:r>
              <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rPr>
              <a:t>时变极调速曲线 </a:t>
            </a:r>
            <a:endPar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7"/>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六、</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三相异步电动机的制动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8"/>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6" name="Rectangle 4"/>
          <p:cNvSpPr>
            <a:spLocks noChangeArrowheads="1"/>
          </p:cNvSpPr>
          <p:nvPr>
            <p:custDataLst>
              <p:tags r:id="rId2"/>
            </p:custDataLst>
          </p:nvPr>
        </p:nvSpPr>
        <p:spPr bwMode="auto">
          <a:xfrm>
            <a:off x="152400" y="1439403"/>
            <a:ext cx="215900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．反接制动</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7" name="Rectangle 5"/>
          <p:cNvSpPr>
            <a:spLocks noChangeArrowheads="1"/>
          </p:cNvSpPr>
          <p:nvPr>
            <p:custDataLst>
              <p:tags r:id="rId3"/>
            </p:custDataLst>
          </p:nvPr>
        </p:nvSpPr>
        <p:spPr bwMode="auto">
          <a:xfrm>
            <a:off x="245012" y="1962524"/>
            <a:ext cx="853440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r>
              <a:rPr lang="en-US" altLang="zh-CN"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异步电动机的转子旋转方向与定子旋转磁场的方向相反时，电动机即进入反接制动状态。 </a:t>
            </a:r>
            <a:endParaRPr lang="zh-CN" altLang="en-US" sz="24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8" name="图片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996" y="2792995"/>
            <a:ext cx="3984903" cy="3087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7"/>
          <p:cNvSpPr>
            <a:spLocks noChangeArrowheads="1"/>
          </p:cNvSpPr>
          <p:nvPr>
            <p:custDataLst>
              <p:tags r:id="rId5"/>
            </p:custDataLst>
          </p:nvPr>
        </p:nvSpPr>
        <p:spPr bwMode="auto">
          <a:xfrm>
            <a:off x="1311097" y="6001230"/>
            <a:ext cx="235458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hangingPunct="1"/>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 9.5.27  </a:t>
            </a:r>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反接制动</a:t>
            </a:r>
            <a:endPar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0" name="图片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65763" y="2833688"/>
            <a:ext cx="2382837" cy="310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9"/>
          <p:cNvSpPr>
            <a:spLocks noChangeArrowheads="1"/>
          </p:cNvSpPr>
          <p:nvPr>
            <p:custDataLst>
              <p:tags r:id="rId7"/>
            </p:custDataLst>
          </p:nvPr>
        </p:nvSpPr>
        <p:spPr bwMode="auto">
          <a:xfrm>
            <a:off x="4921250" y="6089015"/>
            <a:ext cx="42227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图</a:t>
            </a:r>
            <a:r>
              <a:rPr lang="en-US" altLang="zh-CN"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9.5.28  </a:t>
            </a:r>
            <a:r>
              <a:rPr lang="zh-CN" altLang="en-US" sz="1800" dirty="0" smtClean="0">
                <a:solidFill>
                  <a:schemeClr val="lt1"/>
                </a:solidFill>
                <a:latin typeface="黑体" panose="02010609060101010101" pitchFamily="49" charset="-122"/>
                <a:ea typeface="黑体" panose="02010609060101010101" pitchFamily="49" charset="-122"/>
                <a:cs typeface="黑体" panose="02010609060101010101" pitchFamily="49" charset="-122"/>
              </a:rPr>
              <a:t>电源</a:t>
            </a:r>
            <a:r>
              <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rPr>
              <a:t>反接制动的机械特性</a:t>
            </a:r>
            <a:endPar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8"/>
            </p:custDataLst>
          </p:nvPr>
        </p:nvSpPr>
        <p:spPr>
          <a:xfrm>
            <a:off x="27940" y="895350"/>
            <a:ext cx="8229600" cy="4718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六、</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三相异步电动机的制动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9"/>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863600" y="2155770"/>
            <a:ext cx="7357863" cy="2245360"/>
          </a:xfrm>
          <a:prstGeom prst="rect">
            <a:avLst/>
          </a:prstGeom>
        </p:spPr>
        <p:txBody>
          <a:bodyPr wrap="square">
            <a:spAutoFit/>
          </a:body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这是因为负载转矩超过了电动机的最大转矩，电动机带不动负载而发生停车，此时电动机的电流立即增大到额定电流的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6~7</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倍，电机会在大电流的作用下严重过热，甚至烧毁。</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因此要立即切断电源，查明发生的原因。</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6146" name="Rectangle 2"/>
          <p:cNvSpPr>
            <a:spLocks noGrp="1"/>
          </p:cNvSpPr>
          <p:nvPr>
            <p:custDataLst>
              <p:tags r:id="rId3"/>
            </p:custDataLst>
          </p:nvPr>
        </p:nvSpPr>
        <p:spPr>
          <a:xfrm>
            <a:off x="123190" y="1117600"/>
            <a:ext cx="8940800" cy="9848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3600" b="1" dirty="0">
                <a:solidFill>
                  <a:schemeClr val="dk1">
                    <a:lumMod val="85000"/>
                    <a:lumOff val="15000"/>
                  </a:schemeClr>
                </a:solidFill>
                <a:latin typeface="黑体" panose="02010609060101010101" pitchFamily="49" charset="-122"/>
                <a:ea typeface="黑体" panose="02010609060101010101" pitchFamily="49" charset="-122"/>
              </a:rPr>
              <a:t>先导案例解决</a:t>
            </a:r>
            <a:endParaRPr kumimoji="1" lang="zh-CN" altLang="en-US" sz="3600" b="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2" name="组合 1"/>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异步电动机的起动性能</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几种起动方法</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三相异步电动机的调速</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4.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三相异步电动机的制动</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7593" y="1879967"/>
            <a:ext cx="3096660" cy="3096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solidFill>
                  <a:srgbClr val="007AAE"/>
                </a:solidFill>
              </p:spPr>
              <p:txBody>
                <a:bodyPr wrap="square" rtlCol="0">
                  <a:spAutoFit/>
                </a:bodyPr>
                <a:p>
                  <a:pPr lvl="0" algn="ctr">
                    <a:buClrTx/>
                    <a:buSzTx/>
                    <a:buFontTx/>
                  </a:pPr>
                  <a:r>
                    <a:rPr lang="zh-CN" altLang="en-US" sz="2000" b="1">
                      <a:solidFill>
                        <a:schemeClr val="bg1"/>
                      </a:solidFill>
                      <a:latin typeface="黑体" panose="02010609060101010101" pitchFamily="49" charset="-122"/>
                      <a:ea typeface="黑体" panose="02010609060101010101" pitchFamily="49" charset="-122"/>
                      <a:sym typeface="+mn-ea"/>
                    </a:rPr>
                    <a:t>课后作业</a:t>
                  </a:r>
                  <a:endParaRPr lang="zh-CN" altLang="en-US" sz="2000" b="1">
                    <a:solidFill>
                      <a:schemeClr val="bg1"/>
                    </a:solidFill>
                    <a:latin typeface="黑体" panose="02010609060101010101" pitchFamily="49" charset="-122"/>
                    <a:ea typeface="黑体" panose="02010609060101010101" pitchFamily="49" charset="-122"/>
                    <a:sym typeface="+mn-ea"/>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lstStyle/>
          <a:p>
            <a:pPr>
              <a:spcBef>
                <a:spcPts val="0"/>
              </a:spcBef>
              <a:buSzPct val="100000"/>
            </a:pPr>
            <a:r>
              <a:rPr lang="zh-CN" altLang="en-US"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14" name="组合 13"/>
          <p:cNvGrpSpPr/>
          <p:nvPr/>
        </p:nvGrpSpPr>
        <p:grpSpPr>
          <a:xfrm>
            <a:off x="4156710" y="414655"/>
            <a:ext cx="4993640" cy="40640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4" name="文本框 23"/>
          <p:cNvSpPr txBox="1"/>
          <p:nvPr/>
        </p:nvSpPr>
        <p:spPr>
          <a:xfrm>
            <a:off x="60960" y="249555"/>
            <a:ext cx="7795260" cy="706755"/>
          </a:xfrm>
          <a:prstGeom prst="rect">
            <a:avLst/>
          </a:prstGeom>
          <a:noFill/>
        </p:spPr>
        <p:txBody>
          <a:bodyPr wrap="square" rtlCol="0" anchor="t">
            <a:spAutoFit/>
          </a:bodyPr>
          <a:lstStyle/>
          <a:p>
            <a:pPr>
              <a:lnSpc>
                <a:spcPct val="100000"/>
              </a:lnSpc>
              <a:spcBef>
                <a:spcPts val="0"/>
              </a:spcBef>
              <a:spcAft>
                <a:spcPts val="0"/>
              </a:spcAft>
            </a:pP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8.1 </a:t>
            </a: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换路定则与电压、电流</a:t>
            </a:r>
            <a:endPar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ct val="100000"/>
              </a:lnSpc>
              <a:spcBef>
                <a:spcPts val="0"/>
              </a:spcBef>
              <a:spcAft>
                <a:spcPts val="0"/>
              </a:spcAft>
            </a:pP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初始值的确定</a:t>
            </a:r>
            <a:endPar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Rectangle 2"/>
          <p:cNvSpPr txBox="1">
            <a:spLocks noChangeArrowheads="1"/>
          </p:cNvSpPr>
          <p:nvPr>
            <p:custDataLst>
              <p:tags r:id="rId2"/>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一、</a:t>
            </a:r>
            <a:r>
              <a:rPr lang="zh-CN" altLang="en-US" sz="2400" dirty="0">
                <a:latin typeface="黑体" panose="02010609060101010101" pitchFamily="49" charset="-122"/>
                <a:ea typeface="黑体" panose="02010609060101010101" pitchFamily="49" charset="-122"/>
                <a:cs typeface="黑体" panose="02010609060101010101" pitchFamily="49" charset="-122"/>
              </a:rPr>
              <a:t>异步电动机的起动性能</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sp>
        <p:nvSpPr>
          <p:cNvPr id="12" name="矩形 11"/>
          <p:cNvSpPr/>
          <p:nvPr>
            <p:custDataLst>
              <p:tags r:id="rId3"/>
            </p:custDataLst>
          </p:nvPr>
        </p:nvSpPr>
        <p:spPr>
          <a:xfrm>
            <a:off x="457199" y="1464814"/>
            <a:ext cx="7961485" cy="953135"/>
          </a:xfrm>
          <a:prstGeom prst="rect">
            <a:avLst/>
          </a:prstGeom>
        </p:spPr>
        <p:txBody>
          <a:bodyPr wrap="square">
            <a:spAutoFit/>
          </a:bodyPr>
          <a:lstStyle/>
          <a:p>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三相异步电动机的起动性能主要是</a:t>
            </a:r>
            <a:r>
              <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指起动电流</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和起动转矩，它是电动机性能好坏的一个重要标志。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7" name="Rectangle 5"/>
          <p:cNvSpPr>
            <a:spLocks noChangeArrowheads="1"/>
          </p:cNvSpPr>
          <p:nvPr>
            <p:custDataLst>
              <p:tags r:id="rId4"/>
            </p:custDataLst>
          </p:nvPr>
        </p:nvSpPr>
        <p:spPr bwMode="auto">
          <a:xfrm>
            <a:off x="863600" y="2494797"/>
            <a:ext cx="225615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．起动电流</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5" name="对象 14"/>
          <p:cNvGraphicFramePr>
            <a:graphicFrameLocks noChangeAspect="1"/>
          </p:cNvGraphicFramePr>
          <p:nvPr/>
        </p:nvGraphicFramePr>
        <p:xfrm>
          <a:off x="2971800" y="3017392"/>
          <a:ext cx="3873226" cy="916433"/>
        </p:xfrm>
        <a:graphic>
          <a:graphicData uri="http://schemas.openxmlformats.org/presentationml/2006/ole">
            <mc:AlternateContent xmlns:mc="http://schemas.openxmlformats.org/markup-compatibility/2006">
              <mc:Choice xmlns:v="urn:schemas-microsoft-com:vml" Requires="v">
                <p:oleObj spid="_x0000_s33970" name="公式" r:id="rId5" imgW="2145665" imgH="495300" progId="Equation.3">
                  <p:embed/>
                </p:oleObj>
              </mc:Choice>
              <mc:Fallback>
                <p:oleObj name="公式" r:id="rId5" imgW="2145665" imgH="4953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3017392"/>
                        <a:ext cx="3873226" cy="916433"/>
                      </a:xfrm>
                      <a:prstGeom prst="rect">
                        <a:avLst/>
                      </a:prstGeom>
                      <a:noFill/>
                      <a:ln>
                        <a:noFill/>
                      </a:ln>
                    </p:spPr>
                  </p:pic>
                </p:oleObj>
              </mc:Fallback>
            </mc:AlternateContent>
          </a:graphicData>
        </a:graphic>
      </p:graphicFrame>
      <p:sp>
        <p:nvSpPr>
          <p:cNvPr id="19" name="Rectangle 10"/>
          <p:cNvSpPr>
            <a:spLocks noChangeArrowheads="1"/>
          </p:cNvSpPr>
          <p:nvPr>
            <p:custDataLst>
              <p:tags r:id="rId7"/>
            </p:custDataLst>
          </p:nvPr>
        </p:nvSpPr>
        <p:spPr bwMode="auto">
          <a:xfrm>
            <a:off x="1143000" y="4037173"/>
            <a:ext cx="225615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．起动转矩</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Rectangle 11"/>
          <p:cNvSpPr>
            <a:spLocks noChangeArrowheads="1"/>
          </p:cNvSpPr>
          <p:nvPr>
            <p:custDataLst>
              <p:tags r:id="rId8"/>
            </p:custDataLst>
          </p:nvPr>
        </p:nvSpPr>
        <p:spPr bwMode="auto">
          <a:xfrm>
            <a:off x="616226" y="4437054"/>
            <a:ext cx="7898703" cy="1420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lnSpc>
                <a:spcPct val="120000"/>
              </a:lnSpc>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由于起动电流很大，定子漏阻抗压降增大，使感应电势          减小，主磁通            也减小，因此，从电磁转矩                      可知</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小。   </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2" name="对象 21"/>
          <p:cNvGraphicFramePr>
            <a:graphicFrameLocks noChangeAspect="1"/>
          </p:cNvGraphicFramePr>
          <p:nvPr/>
        </p:nvGraphicFramePr>
        <p:xfrm>
          <a:off x="8054776" y="4620050"/>
          <a:ext cx="180975" cy="219075"/>
        </p:xfrm>
        <a:graphic>
          <a:graphicData uri="http://schemas.openxmlformats.org/presentationml/2006/ole">
            <mc:AlternateContent xmlns:mc="http://schemas.openxmlformats.org/markup-compatibility/2006">
              <mc:Choice xmlns:v="urn:schemas-microsoft-com:vml" Requires="v">
                <p:oleObj spid="_x0000_s33971" name="公式" r:id="rId9" imgW="177800" imgH="215900" progId="Equation.3">
                  <p:embed/>
                </p:oleObj>
              </mc:Choice>
              <mc:Fallback>
                <p:oleObj name="公式" r:id="rId9" imgW="177800" imgH="215900"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54776" y="4620050"/>
                        <a:ext cx="1809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对象 22"/>
          <p:cNvGraphicFramePr>
            <a:graphicFrameLocks noChangeAspect="1"/>
          </p:cNvGraphicFramePr>
          <p:nvPr/>
        </p:nvGraphicFramePr>
        <p:xfrm>
          <a:off x="7249972" y="5072910"/>
          <a:ext cx="1143000" cy="238125"/>
        </p:xfrm>
        <a:graphic>
          <a:graphicData uri="http://schemas.openxmlformats.org/presentationml/2006/ole">
            <mc:AlternateContent xmlns:mc="http://schemas.openxmlformats.org/markup-compatibility/2006">
              <mc:Choice xmlns:v="urn:schemas-microsoft-com:vml" Requires="v">
                <p:oleObj spid="_x0000_s33972" name="公式" r:id="rId11" imgW="1143000" imgH="241300" progId="Equation.3">
                  <p:embed/>
                </p:oleObj>
              </mc:Choice>
              <mc:Fallback>
                <p:oleObj name="公式" r:id="rId11" imgW="1143000" imgH="241300" progId="Equation.3">
                  <p:embed/>
                  <p:pic>
                    <p:nvPicPr>
                      <p:cNvPr id="0" name="Object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49972" y="5072910"/>
                        <a:ext cx="1143000"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 name="对象 23"/>
          <p:cNvGraphicFramePr>
            <a:graphicFrameLocks noChangeAspect="1"/>
          </p:cNvGraphicFramePr>
          <p:nvPr/>
        </p:nvGraphicFramePr>
        <p:xfrm>
          <a:off x="1528867" y="5488499"/>
          <a:ext cx="354288" cy="228600"/>
        </p:xfrm>
        <a:graphic>
          <a:graphicData uri="http://schemas.openxmlformats.org/presentationml/2006/ole">
            <mc:AlternateContent xmlns:mc="http://schemas.openxmlformats.org/markup-compatibility/2006">
              <mc:Choice xmlns:v="urn:schemas-microsoft-com:vml" Requires="v">
                <p:oleObj spid="_x0000_s33973" name="公式" r:id="rId13" imgW="177800" imgH="228600" progId="Equation.3">
                  <p:embed/>
                </p:oleObj>
              </mc:Choice>
              <mc:Fallback>
                <p:oleObj name="公式" r:id="rId13" imgW="177800" imgH="228600" progId="Equation.3">
                  <p:embed/>
                  <p:pic>
                    <p:nvPicPr>
                      <p:cNvPr id="0" name="Object 1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28867" y="5488499"/>
                        <a:ext cx="354288" cy="228600"/>
                      </a:xfrm>
                      <a:prstGeom prst="rect">
                        <a:avLst/>
                      </a:prstGeom>
                      <a:noFill/>
                      <a:ln>
                        <a:noFill/>
                      </a:ln>
                    </p:spPr>
                  </p:pic>
                </p:oleObj>
              </mc:Fallback>
            </mc:AlternateContent>
          </a:graphicData>
        </a:graphic>
      </p:graphicFrame>
      <p:graphicFrame>
        <p:nvGraphicFramePr>
          <p:cNvPr id="25" name="对象 24"/>
          <p:cNvGraphicFramePr>
            <a:graphicFrameLocks noChangeAspect="1"/>
          </p:cNvGraphicFramePr>
          <p:nvPr/>
        </p:nvGraphicFramePr>
        <p:xfrm>
          <a:off x="2705100" y="5072472"/>
          <a:ext cx="533400" cy="228600"/>
        </p:xfrm>
        <a:graphic>
          <a:graphicData uri="http://schemas.openxmlformats.org/presentationml/2006/ole">
            <mc:AlternateContent xmlns:mc="http://schemas.openxmlformats.org/markup-compatibility/2006">
              <mc:Choice xmlns:v="urn:schemas-microsoft-com:vml" Requires="v">
                <p:oleObj spid="_x0000_s33974" name="公式" r:id="rId15" imgW="533400" imgH="228600" progId="Equation.3">
                  <p:embed/>
                </p:oleObj>
              </mc:Choice>
              <mc:Fallback>
                <p:oleObj name="公式" r:id="rId15" imgW="533400" imgH="228600" progId="Equation.3">
                  <p:embed/>
                  <p:pic>
                    <p:nvPicPr>
                      <p:cNvPr id="0" name="Object 1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05100" y="5072472"/>
                        <a:ext cx="533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 name="组合 1"/>
          <p:cNvGrpSpPr/>
          <p:nvPr/>
        </p:nvGrpSpPr>
        <p:grpSpPr>
          <a:xfrm>
            <a:off x="27940" y="242570"/>
            <a:ext cx="9122410" cy="732155"/>
            <a:chOff x="44" y="382"/>
            <a:chExt cx="14366" cy="1153"/>
          </a:xfrm>
        </p:grpSpPr>
        <p:sp>
          <p:nvSpPr>
            <p:cNvPr id="4" name="文本框 3"/>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7"/>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5" name="Rectangle 22"/>
          <p:cNvSpPr>
            <a:spLocks noChangeArrowheads="1"/>
          </p:cNvSpPr>
          <p:nvPr>
            <p:custDataLst>
              <p:tags r:id="rId2"/>
            </p:custDataLst>
          </p:nvPr>
        </p:nvSpPr>
        <p:spPr bwMode="auto">
          <a:xfrm>
            <a:off x="381000" y="1498353"/>
            <a:ext cx="8305800" cy="3969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lnSpc>
                <a:spcPct val="150000"/>
              </a:lnSpc>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结论：</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从以上分析可知，异步电动机起动时的主要问题是起动电流大，起动转矩小。这一现象是电动机本身固有特性，与电动机的负载大小无关。</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但是电动机一经起动，上述问题将不复存在。</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为了限制起动电流，并得到适当的起动转矩，对不同功率的异步电动机采用不同的起动方法。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一、</a:t>
            </a:r>
            <a:r>
              <a:rPr lang="zh-CN" altLang="en-US" sz="2400" dirty="0">
                <a:latin typeface="黑体" panose="02010609060101010101" pitchFamily="49" charset="-122"/>
                <a:ea typeface="黑体" panose="02010609060101010101" pitchFamily="49" charset="-122"/>
                <a:cs typeface="黑体" panose="02010609060101010101" pitchFamily="49" charset="-122"/>
              </a:rPr>
              <a:t>异步电动机的起动性能</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2" name="直接连接符 11"/>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4"/>
          <p:cNvSpPr>
            <a:spLocks noChangeArrowheads="1"/>
          </p:cNvSpPr>
          <p:nvPr>
            <p:custDataLst>
              <p:tags r:id="rId2"/>
            </p:custDataLst>
          </p:nvPr>
        </p:nvSpPr>
        <p:spPr bwMode="auto">
          <a:xfrm>
            <a:off x="366876" y="1386215"/>
            <a:ext cx="8051809"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直接起动就是利用闸刀开关或接触器把电动机直接接到电网上起动。 </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8"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518156"/>
            <a:ext cx="25146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6"/>
          <p:cNvSpPr>
            <a:spLocks noChangeArrowheads="1"/>
          </p:cNvSpPr>
          <p:nvPr>
            <p:custDataLst>
              <p:tags r:id="rId4"/>
            </p:custDataLst>
          </p:nvPr>
        </p:nvSpPr>
        <p:spPr bwMode="auto">
          <a:xfrm>
            <a:off x="366876" y="5801040"/>
            <a:ext cx="2538095"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rPr>
              <a:t>直接起动接线原理图 </a:t>
            </a:r>
            <a:endParaRPr lang="zh-CN" altLang="en-US" sz="20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Rectangle 7"/>
          <p:cNvSpPr>
            <a:spLocks noChangeArrowheads="1"/>
          </p:cNvSpPr>
          <p:nvPr>
            <p:custDataLst>
              <p:tags r:id="rId5"/>
            </p:custDataLst>
          </p:nvPr>
        </p:nvSpPr>
        <p:spPr bwMode="auto">
          <a:xfrm>
            <a:off x="3276600" y="2132173"/>
            <a:ext cx="225615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．操作步骤</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2" name="Rectangle 8"/>
          <p:cNvSpPr>
            <a:spLocks noChangeArrowheads="1"/>
          </p:cNvSpPr>
          <p:nvPr>
            <p:custDataLst>
              <p:tags r:id="rId6"/>
            </p:custDataLst>
          </p:nvPr>
        </p:nvSpPr>
        <p:spPr bwMode="auto">
          <a:xfrm>
            <a:off x="3276600" y="2569210"/>
            <a:ext cx="5562600" cy="341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76225" eaLnBrk="1" hangingPunct="1"/>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首先合上电源开关</a:t>
            </a:r>
            <a:r>
              <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图中未画</a:t>
            </a:r>
            <a:r>
              <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indent="276225" eaLnBrk="1" hangingPunct="1"/>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其次将接触器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闭合，</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断开，电动机定子串电阻</a:t>
            </a:r>
            <a:r>
              <a:rPr lang="en-US" altLang="zh-CN" sz="2400" i="1" dirty="0">
                <a:solidFill>
                  <a:schemeClr val="dk1"/>
                </a:solidFill>
                <a:latin typeface="黑体" panose="02010609060101010101" pitchFamily="49" charset="-122"/>
                <a:ea typeface="黑体" panose="02010609060101010101" pitchFamily="49" charset="-122"/>
                <a:cs typeface="黑体" panose="02010609060101010101" pitchFamily="49" charset="-122"/>
              </a:rPr>
              <a:t>n</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起动。此时由于串联电阻上降落了部分电压，那么加在定子绕组上的端电压也就降低了，因此减小了起动电流。另外，调节起动电阻     大小就可以达到所需要限制的起动电流。最后待电动机转速上升后使接触器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闭合，电动机加上全电压运行。   </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3" name="Object 9"/>
          <p:cNvGraphicFramePr>
            <a:graphicFrameLocks noChangeAspect="1"/>
          </p:cNvGraphicFramePr>
          <p:nvPr/>
        </p:nvGraphicFramePr>
        <p:xfrm>
          <a:off x="7315200" y="4596130"/>
          <a:ext cx="304800" cy="228600"/>
        </p:xfrm>
        <a:graphic>
          <a:graphicData uri="http://schemas.openxmlformats.org/presentationml/2006/ole">
            <mc:AlternateContent xmlns:mc="http://schemas.openxmlformats.org/markup-compatibility/2006">
              <mc:Choice xmlns:v="urn:schemas-microsoft-com:vml" Requires="v">
                <p:oleObj spid="_x0000_s35874" name="公式" r:id="rId7" imgW="152400" imgH="228600" progId="Equation.3">
                  <p:embed/>
                </p:oleObj>
              </mc:Choice>
              <mc:Fallback>
                <p:oleObj name="公式" r:id="rId7" imgW="152400" imgH="228600" progId="Equation.3">
                  <p:embed/>
                  <p:pic>
                    <p:nvPicPr>
                      <p:cNvPr id="0" name="图片 3585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5200" y="459613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2"/>
          <p:cNvSpPr txBox="1">
            <a:spLocks noChangeArrowheads="1"/>
          </p:cNvSpPr>
          <p:nvPr>
            <p:custDataLst>
              <p:tags r:id="rId9"/>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二、</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直接起动（即全压起动）</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2" name="直接连接符 11"/>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Rectangle 4"/>
          <p:cNvSpPr>
            <a:spLocks noChangeArrowheads="1"/>
          </p:cNvSpPr>
          <p:nvPr>
            <p:custDataLst>
              <p:tags r:id="rId2"/>
            </p:custDataLst>
          </p:nvPr>
        </p:nvSpPr>
        <p:spPr bwMode="auto">
          <a:xfrm>
            <a:off x="765079" y="1485159"/>
            <a:ext cx="7122366" cy="2861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lnSpc>
                <a:spcPct val="150000"/>
              </a:lnSpc>
            </a:pPr>
            <a:r>
              <a:rPr lang="en-US" altLang="zh-CN" sz="32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32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优点：</a:t>
            </a:r>
            <a:endParaRPr lang="en-US" altLang="zh-CN" sz="32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操作和起动设备简单 </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en-US" altLang="zh-CN" sz="32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32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缺点：</a:t>
            </a:r>
            <a:endParaRPr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起动电流大</a:t>
            </a:r>
            <a:endPar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3" name="Object 9"/>
          <p:cNvGraphicFramePr>
            <a:graphicFrameLocks noChangeAspect="1"/>
          </p:cNvGraphicFramePr>
          <p:nvPr/>
        </p:nvGraphicFramePr>
        <p:xfrm>
          <a:off x="6997904" y="4469762"/>
          <a:ext cx="295690" cy="228600"/>
        </p:xfrm>
        <a:graphic>
          <a:graphicData uri="http://schemas.openxmlformats.org/presentationml/2006/ole">
            <mc:AlternateContent xmlns:mc="http://schemas.openxmlformats.org/markup-compatibility/2006">
              <mc:Choice xmlns:v="urn:schemas-microsoft-com:vml" Requires="v">
                <p:oleObj spid="_x0000_s45062" name="公式" r:id="rId3" imgW="152400" imgH="228600" progId="Equation.3">
                  <p:embed/>
                </p:oleObj>
              </mc:Choice>
              <mc:Fallback>
                <p:oleObj name="公式" r:id="rId3" imgW="152400" imgH="228600" progId="Equation.3">
                  <p:embed/>
                  <p:pic>
                    <p:nvPicPr>
                      <p:cNvPr id="0" name="图片 450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7904" y="4469762"/>
                        <a:ext cx="29569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2"/>
          <p:cNvSpPr txBox="1">
            <a:spLocks noChangeArrowheads="1"/>
          </p:cNvSpPr>
          <p:nvPr>
            <p:custDataLst>
              <p:tags r:id="rId5"/>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二、</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直接起动（即全压起动）</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2" name="直接连接符 11"/>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5"/>
          <p:cNvSpPr>
            <a:spLocks noChangeArrowheads="1"/>
          </p:cNvSpPr>
          <p:nvPr>
            <p:custDataLst>
              <p:tags r:id="rId2"/>
            </p:custDataLst>
          </p:nvPr>
        </p:nvSpPr>
        <p:spPr bwMode="auto">
          <a:xfrm>
            <a:off x="373673" y="3313880"/>
            <a:ext cx="205803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起动电流：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2" name="对象 11"/>
          <p:cNvGraphicFramePr>
            <a:graphicFrameLocks noChangeAspect="1"/>
          </p:cNvGraphicFramePr>
          <p:nvPr/>
        </p:nvGraphicFramePr>
        <p:xfrm>
          <a:off x="2771577" y="3078693"/>
          <a:ext cx="1549025" cy="992344"/>
        </p:xfrm>
        <a:graphic>
          <a:graphicData uri="http://schemas.openxmlformats.org/presentationml/2006/ole">
            <mc:AlternateContent xmlns:mc="http://schemas.openxmlformats.org/markup-compatibility/2006">
              <mc:Choice xmlns:v="urn:schemas-microsoft-com:vml" Requires="v">
                <p:oleObj spid="_x0000_s44055" name="公式" r:id="rId3" imgW="609600" imgH="393700" progId="Equation.3">
                  <p:embed/>
                </p:oleObj>
              </mc:Choice>
              <mc:Fallback>
                <p:oleObj name="公式" r:id="rId3" imgW="609600" imgH="393700" progId="Equation.3">
                  <p:embed/>
                  <p:pic>
                    <p:nvPicPr>
                      <p:cNvPr id="0" name="图片 440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577" y="3078693"/>
                        <a:ext cx="1549025" cy="992344"/>
                      </a:xfrm>
                      <a:prstGeom prst="rect">
                        <a:avLst/>
                      </a:prstGeom>
                      <a:noFill/>
                      <a:ln>
                        <a:noFill/>
                      </a:ln>
                    </p:spPr>
                  </p:pic>
                </p:oleObj>
              </mc:Fallback>
            </mc:AlternateContent>
          </a:graphicData>
        </a:graphic>
      </p:graphicFrame>
      <p:sp>
        <p:nvSpPr>
          <p:cNvPr id="20" name="Rectangle 10"/>
          <p:cNvSpPr>
            <a:spLocks noChangeArrowheads="1"/>
          </p:cNvSpPr>
          <p:nvPr>
            <p:custDataLst>
              <p:tags r:id="rId5"/>
            </p:custDataLst>
          </p:nvPr>
        </p:nvSpPr>
        <p:spPr bwMode="auto">
          <a:xfrm>
            <a:off x="194137" y="4400243"/>
            <a:ext cx="241363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降低了的电压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5" name="对象 14"/>
          <p:cNvGraphicFramePr>
            <a:graphicFrameLocks noChangeAspect="1"/>
          </p:cNvGraphicFramePr>
          <p:nvPr/>
        </p:nvGraphicFramePr>
        <p:xfrm>
          <a:off x="2920147" y="4145231"/>
          <a:ext cx="1913404" cy="980620"/>
        </p:xfrm>
        <a:graphic>
          <a:graphicData uri="http://schemas.openxmlformats.org/presentationml/2006/ole">
            <mc:AlternateContent xmlns:mc="http://schemas.openxmlformats.org/markup-compatibility/2006">
              <mc:Choice xmlns:v="urn:schemas-microsoft-com:vml" Requires="v">
                <p:oleObj spid="_x0000_s44056" name="公式" r:id="rId6" imgW="761365" imgH="393700" progId="Equation.3">
                  <p:embed/>
                </p:oleObj>
              </mc:Choice>
              <mc:Fallback>
                <p:oleObj name="公式" r:id="rId6" imgW="761365" imgH="393700" progId="Equation.3">
                  <p:embed/>
                  <p:pic>
                    <p:nvPicPr>
                      <p:cNvPr id="0" name="图片 4405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0147" y="4145231"/>
                        <a:ext cx="1913404" cy="980620"/>
                      </a:xfrm>
                      <a:prstGeom prst="rect">
                        <a:avLst/>
                      </a:prstGeom>
                      <a:noFill/>
                      <a:ln>
                        <a:noFill/>
                      </a:ln>
                    </p:spPr>
                  </p:pic>
                </p:oleObj>
              </mc:Fallback>
            </mc:AlternateContent>
          </a:graphicData>
        </a:graphic>
      </p:graphicFrame>
      <p:sp>
        <p:nvSpPr>
          <p:cNvPr id="22" name="Rectangle 15"/>
          <p:cNvSpPr>
            <a:spLocks noChangeArrowheads="1"/>
          </p:cNvSpPr>
          <p:nvPr>
            <p:custDataLst>
              <p:tags r:id="rId8"/>
            </p:custDataLst>
          </p:nvPr>
        </p:nvSpPr>
        <p:spPr bwMode="auto">
          <a:xfrm>
            <a:off x="237759" y="5258933"/>
            <a:ext cx="166751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rPr>
              <a:t>起动转矩</a:t>
            </a:r>
            <a:r>
              <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rPr>
              <a:t> </a:t>
            </a:r>
            <a:endParaRPr lang="zh-CN" altLang="en-US" sz="18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6" name="对象 15"/>
          <p:cNvGraphicFramePr>
            <a:graphicFrameLocks noChangeAspect="1"/>
          </p:cNvGraphicFramePr>
          <p:nvPr/>
        </p:nvGraphicFramePr>
        <p:xfrm>
          <a:off x="2017058" y="5125851"/>
          <a:ext cx="3229195" cy="886419"/>
        </p:xfrm>
        <a:graphic>
          <a:graphicData uri="http://schemas.openxmlformats.org/presentationml/2006/ole">
            <mc:AlternateContent xmlns:mc="http://schemas.openxmlformats.org/markup-compatibility/2006">
              <mc:Choice xmlns:v="urn:schemas-microsoft-com:vml" Requires="v">
                <p:oleObj spid="_x0000_s44057" name="公式" r:id="rId9" imgW="685800" imgH="393700" progId="Equation.3">
                  <p:embed/>
                </p:oleObj>
              </mc:Choice>
              <mc:Fallback>
                <p:oleObj name="公式" r:id="rId9" imgW="685800" imgH="393700" progId="Equation.3">
                  <p:embed/>
                  <p:pic>
                    <p:nvPicPr>
                      <p:cNvPr id="0" name="图片 4405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17058" y="5125851"/>
                        <a:ext cx="3229195" cy="886419"/>
                      </a:xfrm>
                      <a:prstGeom prst="rect">
                        <a:avLst/>
                      </a:prstGeom>
                      <a:noFill/>
                      <a:ln>
                        <a:noFill/>
                      </a:ln>
                    </p:spPr>
                  </p:pic>
                </p:oleObj>
              </mc:Fallback>
            </mc:AlternateContent>
          </a:graphicData>
        </a:graphic>
      </p:graphicFrame>
      <p:sp>
        <p:nvSpPr>
          <p:cNvPr id="26" name="Rectangle 5"/>
          <p:cNvSpPr>
            <a:spLocks noChangeArrowheads="1"/>
          </p:cNvSpPr>
          <p:nvPr>
            <p:custDataLst>
              <p:tags r:id="rId11"/>
            </p:custDataLst>
          </p:nvPr>
        </p:nvSpPr>
        <p:spPr bwMode="auto">
          <a:xfrm>
            <a:off x="373673" y="1290874"/>
            <a:ext cx="5741894" cy="181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定子串电阻或电抗降压起动</a:t>
            </a:r>
            <a:endParaRPr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起动时，在定子电路中串入对称的电阻或电抗，当转速基本稳定时，再将它切除。</a:t>
            </a:r>
            <a:endParaRPr lang="zh-CN" altLang="en-US" sz="2800"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12"/>
            </p:custDataLst>
          </p:nvPr>
        </p:nvSpPr>
        <p:spPr>
          <a:xfrm>
            <a:off x="27940" y="895350"/>
            <a:ext cx="8229600" cy="8782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400" dirty="0">
                <a:latin typeface="黑体" panose="02010609060101010101" pitchFamily="49" charset="-122"/>
                <a:ea typeface="黑体" panose="02010609060101010101" pitchFamily="49" charset="-122"/>
                <a:cs typeface="黑体" panose="02010609060101010101" pitchFamily="49" charset="-122"/>
              </a:rPr>
              <a:t>三、</a:t>
            </a:r>
            <a:r>
              <a:rPr lang="en-US" altLang="zh-CN" sz="2400" dirty="0">
                <a:latin typeface="黑体" panose="02010609060101010101" pitchFamily="49" charset="-122"/>
                <a:ea typeface="黑体" panose="02010609060101010101" pitchFamily="49" charset="-122"/>
                <a:cs typeface="黑体" panose="02010609060101010101" pitchFamily="49" charset="-122"/>
              </a:rPr>
              <a:t> </a:t>
            </a:r>
            <a:r>
              <a:rPr lang="zh-CN" altLang="en-US" sz="2400" dirty="0">
                <a:latin typeface="黑体" panose="02010609060101010101" pitchFamily="49" charset="-122"/>
                <a:ea typeface="黑体" panose="02010609060101010101" pitchFamily="49" charset="-122"/>
                <a:cs typeface="黑体" panose="02010609060101010101" pitchFamily="49" charset="-122"/>
              </a:rPr>
              <a:t>降压起动</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 </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27940" y="242570"/>
            <a:ext cx="9122410" cy="732155"/>
            <a:chOff x="44" y="382"/>
            <a:chExt cx="14366" cy="1153"/>
          </a:xfrm>
        </p:grpSpPr>
        <p:sp>
          <p:nvSpPr>
            <p:cNvPr id="5" name="文本框 4"/>
            <p:cNvSpPr txBox="1"/>
            <p:nvPr/>
          </p:nvSpPr>
          <p:spPr>
            <a:xfrm>
              <a:off x="44" y="382"/>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9.5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三相异步电动机</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的起动、</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制动与调速</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8" name="文本框 7"/>
                <p:cNvSpPr txBox="1"/>
                <p:nvPr/>
              </p:nvSpPr>
              <p:spPr>
                <a:xfrm>
                  <a:off x="6743"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讲授新知</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13"/>
          <a:stretch>
            <a:fillRect/>
          </a:stretch>
        </p:blipFill>
        <p:spPr>
          <a:xfrm>
            <a:off x="5527675" y="2770505"/>
            <a:ext cx="3421380" cy="3009900"/>
          </a:xfrm>
          <a:prstGeom prst="rect">
            <a:avLst/>
          </a:prstGeom>
        </p:spPr>
      </p:pic>
    </p:spTree>
    <p:custDataLst>
      <p:tags r:id="rId1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3.xml><?xml version="1.0" encoding="utf-8"?>
<p:tagLst xmlns:p="http://schemas.openxmlformats.org/presentationml/2006/main">
  <p:tag name="KSO_WM_SLIDE_BK_DARK_LIGHT" val="2"/>
  <p:tag name="KSO_WM_SLIDE_BACKGROUND_TYPE" val="general"/>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6.xml><?xml version="1.0" encoding="utf-8"?>
<p:tagLst xmlns:p="http://schemas.openxmlformats.org/presentationml/2006/main">
  <p:tag name="KSO_WM_SLIDE_BK_DARK_LIGHT" val="2"/>
  <p:tag name="KSO_WM_SLIDE_BACKGROUND_TYPE" val="general"/>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SLIDE_BK_DARK_LIGHT" val="2"/>
  <p:tag name="KSO_WM_SLIDE_BACKGROUND_TYPE" val="general"/>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3.xml><?xml version="1.0" encoding="utf-8"?>
<p:tagLst xmlns:p="http://schemas.openxmlformats.org/presentationml/2006/main">
  <p:tag name="KSO_WM_SLIDE_BK_DARK_LIGHT" val="2"/>
  <p:tag name="KSO_WM_SLIDE_BACKGROUND_TYPE" val="general"/>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5.xml><?xml version="1.0" encoding="utf-8"?>
<p:tagLst xmlns:p="http://schemas.openxmlformats.org/presentationml/2006/main">
  <p:tag name="KSO_WM_SLIDE_BK_DARK_LIGHT" val="2"/>
  <p:tag name="KSO_WM_SLIDE_BACKGROUND_TYPE" val="general"/>
</p:tagLst>
</file>

<file path=ppt/tags/tag1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9.xml><?xml version="1.0" encoding="utf-8"?>
<p:tagLst xmlns:p="http://schemas.openxmlformats.org/presentationml/2006/main">
  <p:tag name="KSO_WM_SLIDE_BK_DARK_LIGHT" val="2"/>
  <p:tag name="KSO_WM_SLIDE_BACKGROUND_TYPE" val="genera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3.xml><?xml version="1.0" encoding="utf-8"?>
<p:tagLst xmlns:p="http://schemas.openxmlformats.org/presentationml/2006/main">
  <p:tag name="KSO_WM_SLIDE_BK_DARK_LIGHT" val="2"/>
  <p:tag name="KSO_WM_SLIDE_BACKGROUND_TYPE" val="general"/>
</p:tagLst>
</file>

<file path=ppt/tags/tag1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9.xml><?xml version="1.0" encoding="utf-8"?>
<p:tagLst xmlns:p="http://schemas.openxmlformats.org/presentationml/2006/main">
  <p:tag name="KSO_WM_SLIDE_BK_DARK_LIGHT" val="2"/>
  <p:tag name="KSO_WM_SLIDE_BACKGROUND_TYPE" val="gener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3.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84.xml><?xml version="1.0" encoding="utf-8"?>
<p:tagLst xmlns:p="http://schemas.openxmlformats.org/presentationml/2006/main">
  <p:tag name="KSO_WM_SLIDE_BK_DARK_LIGHT" val="2"/>
  <p:tag name="KSO_WM_SLIDE_BACKGROUND_TYPE" val="general"/>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8.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89.xml><?xml version="1.0" encoding="utf-8"?>
<p:tagLst xmlns:p="http://schemas.openxmlformats.org/presentationml/2006/main">
  <p:tag name="KSO_WM_SLIDE_BK_DARK_LIGHT" val="2"/>
  <p:tag name="KSO_WM_SLIDE_BACKGROUND_TYPE" val="gener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3.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94.xml><?xml version="1.0" encoding="utf-8"?>
<p:tagLst xmlns:p="http://schemas.openxmlformats.org/presentationml/2006/main">
  <p:tag name="KSO_WM_SLIDE_BK_DARK_LIGHT" val="2"/>
  <p:tag name="KSO_WM_SLIDE_BACKGROUND_TYPE" val="general"/>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7.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98.xml><?xml version="1.0" encoding="utf-8"?>
<p:tagLst xmlns:p="http://schemas.openxmlformats.org/presentationml/2006/main">
  <p:tag name="KSO_WM_SLIDE_BK_DARK_LIGHT" val="2"/>
  <p:tag name="KSO_WM_SLIDE_BACKGROUND_TYPE" val="general"/>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BK_DARK_LIGHT" val="2"/>
  <p:tag name="KSO_WM_SLIDE_BACKGROUND_TYPE" val="general"/>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7.xml><?xml version="1.0" encoding="utf-8"?>
<p:tagLst xmlns:p="http://schemas.openxmlformats.org/presentationml/2006/main">
  <p:tag name="KSO_WM_SLIDE_BK_DARK_LIGHT" val="2"/>
  <p:tag name="KSO_WM_SLIDE_BACKGROUND_TYPE" val="general"/>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BK_DARK_LIGHT" val="2"/>
  <p:tag name="KSO_WM_SLIDE_BACKGROUND_TYPE" val="general"/>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5.xml><?xml version="1.0" encoding="utf-8"?>
<p:tagLst xmlns:p="http://schemas.openxmlformats.org/presentationml/2006/main">
  <p:tag name="KSO_WM_SLIDE_BK_DARK_LIGHT" val="2"/>
  <p:tag name="KSO_WM_SLIDE_BACKGROUND_TYPE" val="general"/>
</p:tagLst>
</file>

<file path=ppt/tags/tag2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9.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BK_DARK_LIGHT" val="2"/>
  <p:tag name="KSO_WM_SLIDE_BACKGROUND_TYPE" val="general"/>
</p:tagLst>
</file>

<file path=ppt/tags/tag2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3.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24.xml><?xml version="1.0" encoding="utf-8"?>
<p:tagLst xmlns:p="http://schemas.openxmlformats.org/presentationml/2006/main">
  <p:tag name="KSO_WM_SLIDE_BK_DARK_LIGHT" val="2"/>
  <p:tag name="KSO_WM_SLIDE_BACKGROUND_TYPE" val="general"/>
</p:tagLst>
</file>

<file path=ppt/tags/tag2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7.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28.xml><?xml version="1.0" encoding="utf-8"?>
<p:tagLst xmlns:p="http://schemas.openxmlformats.org/presentationml/2006/main">
  <p:tag name="KSO_WM_SLIDE_BK_DARK_LIGHT" val="2"/>
  <p:tag name="KSO_WM_SLIDE_BACKGROUND_TYPE" val="general"/>
</p:tagLst>
</file>

<file path=ppt/tags/tag2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1.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32.xml><?xml version="1.0" encoding="utf-8"?>
<p:tagLst xmlns:p="http://schemas.openxmlformats.org/presentationml/2006/main">
  <p:tag name="KSO_WM_SLIDE_BK_DARK_LIGHT" val="2"/>
  <p:tag name="KSO_WM_SLIDE_BACKGROUND_TYPE" val="general"/>
</p:tagLst>
</file>

<file path=ppt/tags/tag2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4.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35.xml><?xml version="1.0" encoding="utf-8"?>
<p:tagLst xmlns:p="http://schemas.openxmlformats.org/presentationml/2006/main">
  <p:tag name="KSO_WM_SLIDE_BK_DARK_LIGHT" val="2"/>
  <p:tag name="KSO_WM_SLIDE_BACKGROUND_TYPE" val="general"/>
</p:tagLst>
</file>

<file path=ppt/tags/tag2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7.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38.xml><?xml version="1.0" encoding="utf-8"?>
<p:tagLst xmlns:p="http://schemas.openxmlformats.org/presentationml/2006/main">
  <p:tag name="KSO_WM_SLIDE_BK_DARK_LIGHT" val="2"/>
  <p:tag name="KSO_WM_SLIDE_BACKGROUND_TYPE" val="general"/>
</p:tagLst>
</file>

<file path=ppt/tags/tag2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3.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44.xml><?xml version="1.0" encoding="utf-8"?>
<p:tagLst xmlns:p="http://schemas.openxmlformats.org/presentationml/2006/main">
  <p:tag name="KSO_WM_SLIDE_BK_DARK_LIGHT" val="2"/>
  <p:tag name="KSO_WM_SLIDE_BACKGROUND_TYPE" val="general"/>
</p:tagLst>
</file>

<file path=ppt/tags/tag2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9.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4.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55.xml><?xml version="1.0" encoding="utf-8"?>
<p:tagLst xmlns:p="http://schemas.openxmlformats.org/presentationml/2006/main">
  <p:tag name="KSO_WM_SLIDE_BK_DARK_LIGHT" val="2"/>
  <p:tag name="KSO_WM_SLIDE_BACKGROUND_TYPE" val="general"/>
</p:tagLst>
</file>

<file path=ppt/tags/tag2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9.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5.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66.xml><?xml version="1.0" encoding="utf-8"?>
<p:tagLst xmlns:p="http://schemas.openxmlformats.org/presentationml/2006/main">
  <p:tag name="KSO_WM_SLIDE_BK_DARK_LIGHT" val="2"/>
  <p:tag name="KSO_WM_SLIDE_BACKGROUND_TYPE" val="general"/>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9.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BK_DARK_LIGHT" val="2"/>
  <p:tag name="KSO_WM_SLIDE_BACKGROUND_TYPE" val="general"/>
</p:tagLst>
</file>

<file path=ppt/tags/tag2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4.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75.xml><?xml version="1.0" encoding="utf-8"?>
<p:tagLst xmlns:p="http://schemas.openxmlformats.org/presentationml/2006/main">
  <p:tag name="KSO_WM_SLIDE_BK_DARK_LIGHT" val="2"/>
  <p:tag name="KSO_WM_SLIDE_BACKGROUND_TYPE" val="general"/>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9.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SLIDE_BK_DARK_LIGHT" val="2"/>
  <p:tag name="KSO_WM_SLIDE_BACKGROUND_TYPE" val="general"/>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3.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84.xml><?xml version="1.0" encoding="utf-8"?>
<p:tagLst xmlns:p="http://schemas.openxmlformats.org/presentationml/2006/main">
  <p:tag name="KSO_WM_SLIDE_BK_DARK_LIGHT" val="2"/>
  <p:tag name="KSO_WM_SLIDE_BACKGROUND_TYPE" val="general"/>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88.xml><?xml version="1.0" encoding="utf-8"?>
<p:tagLst xmlns:p="http://schemas.openxmlformats.org/presentationml/2006/main">
  <p:tag name="KSO_WM_SLIDE_BK_DARK_LIGHT" val="2"/>
  <p:tag name="KSO_WM_SLIDE_BACKGROUND_TYPE" val="general"/>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3.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94.xml><?xml version="1.0" encoding="utf-8"?>
<p:tagLst xmlns:p="http://schemas.openxmlformats.org/presentationml/2006/main">
  <p:tag name="KSO_WM_SLIDE_BK_DARK_LIGHT" val="2"/>
  <p:tag name="KSO_WM_SLIDE_BACKGROUND_TYPE" val="general"/>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7.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298.xml><?xml version="1.0" encoding="utf-8"?>
<p:tagLst xmlns:p="http://schemas.openxmlformats.org/presentationml/2006/main">
  <p:tag name="KSO_WM_SLIDE_BK_DARK_LIGHT" val="2"/>
  <p:tag name="KSO_WM_SLIDE_BACKGROUND_TYPE" val="general"/>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2.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303.xml><?xml version="1.0" encoding="utf-8"?>
<p:tagLst xmlns:p="http://schemas.openxmlformats.org/presentationml/2006/main">
  <p:tag name="KSO_WM_SLIDE_BK_DARK_LIGHT" val="2"/>
  <p:tag name="KSO_WM_SLIDE_BACKGROUND_TYPE" val="general"/>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8.xml><?xml version="1.0" encoding="utf-8"?>
<p:tagLst xmlns:p="http://schemas.openxmlformats.org/presentationml/2006/main">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309.xml><?xml version="1.0" encoding="utf-8"?>
<p:tagLst xmlns:p="http://schemas.openxmlformats.org/presentationml/2006/main">
  <p:tag name="KSO_WM_SLIDE_BK_DARK_LIGHT" val="2"/>
  <p:tag name="KSO_WM_SLIDE_BACKGROUND_TYPE" val="general"/>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312.xml><?xml version="1.0" encoding="utf-8"?>
<p:tagLst xmlns:p="http://schemas.openxmlformats.org/presentationml/2006/main">
  <p:tag name="KSO_WM_SLIDE_BK_DARK_LIGHT" val="2"/>
  <p:tag name="KSO_WM_SLIDE_BACKGROUND_TYPE" val="general"/>
</p:tagLst>
</file>

<file path=ppt/tags/tag3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4.xml><?xml version="1.0" encoding="utf-8"?>
<p:tagLst xmlns:p="http://schemas.openxmlformats.org/presentationml/2006/main">
  <p:tag name="KSO_WM_SLIDE_BK_DARK_LIGHT" val="2"/>
  <p:tag name="KSO_WM_SLIDE_BACKGROUND_TYPE" val="general"/>
</p:tagLst>
</file>

<file path=ppt/tags/tag315.xml><?xml version="1.0" encoding="utf-8"?>
<p:tagLst xmlns:p="http://schemas.openxmlformats.org/presentationml/2006/main">
  <p:tag name="KSO_WM_SLIDE_BK_DARK_LIGHT" val="2"/>
  <p:tag name="KSO_WM_SLIDE_BACKGROUND_TYPE" val="general"/>
</p:tagLst>
</file>

<file path=ppt/tags/tag316.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317.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318.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6612</Words>
  <Application>WPS 演示</Application>
  <PresentationFormat>全屏显示(4:3)</PresentationFormat>
  <Paragraphs>828</Paragraphs>
  <Slides>45</Slides>
  <Notes>0</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34</vt:i4>
      </vt:variant>
      <vt:variant>
        <vt:lpstr>幻灯片标题</vt:lpstr>
      </vt:variant>
      <vt:variant>
        <vt:i4>45</vt:i4>
      </vt:variant>
    </vt:vector>
  </HeadingPairs>
  <TitlesOfParts>
    <vt:vector size="90" baseType="lpstr">
      <vt:lpstr>Arial</vt:lpstr>
      <vt:lpstr>宋体</vt:lpstr>
      <vt:lpstr>Wingdings</vt:lpstr>
      <vt:lpstr>Calibri</vt:lpstr>
      <vt:lpstr>Arial</vt:lpstr>
      <vt:lpstr>微软雅黑</vt:lpstr>
      <vt:lpstr>黑体</vt:lpstr>
      <vt:lpstr>Adobe 黑体 Std R</vt:lpstr>
      <vt:lpstr>Arial Unicode MS</vt:lpstr>
      <vt:lpstr>第一PPT模板网-WWW.1PPT.COM</vt:lpstr>
      <vt:lpstr>Office 主题</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1271</cp:revision>
  <dcterms:created xsi:type="dcterms:W3CDTF">2015-12-14T01:43:00Z</dcterms:created>
  <dcterms:modified xsi:type="dcterms:W3CDTF">2025-09-06T04:58:38Z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B21726C8E4C944FD8B5EECC1741AD057_13</vt:lpwstr>
  </property>
  <property fmtid="{D5CDD505-2E9C-101B-9397-08002B2CF9AE}" pid="3" name="KSOProductBuildVer">
    <vt:lpwstr>2052-12.1.0.22529</vt:lpwstr>
  </property>
</Properties>
</file>